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wdp" ContentType="image/vnd.ms-photo"/>
  <Default Extension="tiff" ContentType="image/tif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1" r:id="rId3"/>
    <p:sldMasterId id="2147483683" r:id="rId4"/>
    <p:sldMasterId id="2147483694" r:id="rId5"/>
    <p:sldMasterId id="2147483705" r:id="rId6"/>
    <p:sldMasterId id="2147483716" r:id="rId7"/>
  </p:sldMasterIdLst>
  <p:notesMasterIdLst>
    <p:notesMasterId r:id="rId29"/>
  </p:notesMasterIdLst>
  <p:sldIdLst>
    <p:sldId id="256" r:id="rId8"/>
    <p:sldId id="810" r:id="rId9"/>
    <p:sldId id="811" r:id="rId10"/>
    <p:sldId id="812" r:id="rId11"/>
    <p:sldId id="813" r:id="rId12"/>
    <p:sldId id="816" r:id="rId13"/>
    <p:sldId id="817" r:id="rId14"/>
    <p:sldId id="795" r:id="rId15"/>
    <p:sldId id="818" r:id="rId16"/>
    <p:sldId id="799" r:id="rId17"/>
    <p:sldId id="792" r:id="rId18"/>
    <p:sldId id="819" r:id="rId19"/>
    <p:sldId id="796" r:id="rId20"/>
    <p:sldId id="801" r:id="rId21"/>
    <p:sldId id="808" r:id="rId22"/>
    <p:sldId id="805" r:id="rId23"/>
    <p:sldId id="803" r:id="rId24"/>
    <p:sldId id="804" r:id="rId25"/>
    <p:sldId id="806" r:id="rId26"/>
    <p:sldId id="807" r:id="rId27"/>
    <p:sldId id="276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8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004" userDrawn="1">
          <p15:clr>
            <a:srgbClr val="A4A3A4"/>
          </p15:clr>
        </p15:guide>
        <p15:guide id="4" orient="horz" pos="26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333399"/>
    <a:srgbClr val="000000"/>
    <a:srgbClr val="000066"/>
    <a:srgbClr val="BFCFDB"/>
    <a:srgbClr val="BFCF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1" autoAdjust="0"/>
    <p:restoredTop sz="92164" autoAdjust="0"/>
  </p:normalViewPr>
  <p:slideViewPr>
    <p:cSldViewPr>
      <p:cViewPr varScale="1">
        <p:scale>
          <a:sx n="99" d="100"/>
          <a:sy n="99" d="100"/>
        </p:scale>
        <p:origin x="288" y="51"/>
      </p:cViewPr>
      <p:guideLst>
        <p:guide orient="horz" pos="2580"/>
        <p:guide pos="2880"/>
        <p:guide orient="horz" pos="2004"/>
        <p:guide orient="horz" pos="26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customXml" Target="../customXml/item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customXml" Target="../customXml/item3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96F4D-3ADC-4FDB-9A22-D92EC8FF0947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54BE4-878A-4AB0-AAFE-662B70518A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91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4BE4-878A-4AB0-AAFE-662B70518A7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844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Pertes max à -18 dB 0.73db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4BE4-878A-4AB0-AAFE-662B70518A7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5341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4BE4-878A-4AB0-AAFE-662B70518A7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9794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4BE4-878A-4AB0-AAFE-662B70518A7B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128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4BE4-878A-4AB0-AAFE-662B70518A7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592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4BE4-878A-4AB0-AAFE-662B70518A7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048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4BE4-878A-4AB0-AAFE-662B70518A7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0194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4BE4-878A-4AB0-AAFE-662B70518A7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002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4BE4-878A-4AB0-AAFE-662B70518A7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973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4BE4-878A-4AB0-AAFE-662B70518A7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2627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4BE4-878A-4AB0-AAFE-662B70518A7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575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Pertes max à -18 dB 0.8db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4BE4-878A-4AB0-AAFE-662B70518A7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428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4400550"/>
          </a:xfrm>
          <a:prstGeom prst="rect">
            <a:avLst/>
          </a:prstGeom>
          <a:solidFill>
            <a:srgbClr val="BFC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8200" y="1597819"/>
            <a:ext cx="7772400" cy="11025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7" r="5403"/>
          <a:stretch/>
        </p:blipFill>
        <p:spPr>
          <a:xfrm rot="16200000">
            <a:off x="-1982910" y="1982912"/>
            <a:ext cx="4784909" cy="8190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80558EA-8338-496A-BBC5-9246FE37BDC7}"/>
              </a:ext>
            </a:extLst>
          </p:cNvPr>
          <p:cNvSpPr/>
          <p:nvPr userDrawn="1"/>
        </p:nvSpPr>
        <p:spPr>
          <a:xfrm>
            <a:off x="0" y="4492426"/>
            <a:ext cx="9144000" cy="578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2.gif" descr="Lab-STICC">
            <a:extLst>
              <a:ext uri="{FF2B5EF4-FFF2-40B4-BE49-F238E27FC236}">
                <a16:creationId xmlns:a16="http://schemas.microsoft.com/office/drawing/2014/main" id="{6E1F30A0-4D06-44CA-BEDA-0EA9DD45E8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877271" y="4491940"/>
            <a:ext cx="579219" cy="5792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60BEB4E-9CBF-49BD-8AC4-6C6F29F418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61" y="4525472"/>
            <a:ext cx="1183497" cy="524949"/>
          </a:xfrm>
          <a:prstGeom prst="rect">
            <a:avLst/>
          </a:prstGeom>
        </p:spPr>
      </p:pic>
      <p:pic>
        <p:nvPicPr>
          <p:cNvPr id="16" name="Picture 4" descr="C:\Users\parker\Pictures\trt-removebg-preview.png">
            <a:extLst>
              <a:ext uri="{FF2B5EF4-FFF2-40B4-BE49-F238E27FC236}">
                <a16:creationId xmlns:a16="http://schemas.microsoft.com/office/drawing/2014/main" id="{AE5554FE-361E-4726-9195-37102D91686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" t="12262" r="2706" b="8706"/>
          <a:stretch/>
        </p:blipFill>
        <p:spPr bwMode="auto">
          <a:xfrm>
            <a:off x="4114800" y="4614862"/>
            <a:ext cx="2069458" cy="36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parker\Pictures\AID-removebg-preview.png">
            <a:extLst>
              <a:ext uri="{FF2B5EF4-FFF2-40B4-BE49-F238E27FC236}">
                <a16:creationId xmlns:a16="http://schemas.microsoft.com/office/drawing/2014/main" id="{A8075C96-3423-4DA8-8150-954E204CF3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519396"/>
            <a:ext cx="1663247" cy="53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938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70115768-D077-4922-8ED5-6319E4487A39}"/>
              </a:ext>
            </a:extLst>
          </p:cNvPr>
          <p:cNvSpPr txBox="1">
            <a:spLocks/>
          </p:cNvSpPr>
          <p:nvPr userDrawn="1"/>
        </p:nvSpPr>
        <p:spPr>
          <a:xfrm>
            <a:off x="709658" y="98965"/>
            <a:ext cx="8229600" cy="44990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9pPr>
          </a:lstStyle>
          <a:p>
            <a:r>
              <a:rPr lang="fr-FR" sz="2400" kern="0"/>
              <a:t>Titre</a:t>
            </a:r>
            <a:endParaRPr lang="fr-FR" sz="2400" kern="0" dirty="0"/>
          </a:p>
        </p:txBody>
      </p:sp>
    </p:spTree>
    <p:extLst>
      <p:ext uri="{BB962C8B-B14F-4D97-AF65-F5344CB8AC3E}">
        <p14:creationId xmlns:p14="http://schemas.microsoft.com/office/powerpoint/2010/main" val="3480116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E93EBDC0-1BE1-4BC6-8376-8660443E0C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658" y="98965"/>
            <a:ext cx="8229600" cy="4499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312570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 err="1"/>
              <a:t>Modifez</a:t>
            </a:r>
            <a:r>
              <a:rPr lang="fr-FR" dirty="0"/>
              <a:t>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CDA55736-2FB7-4047-8EDF-C1C78EBB25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658" y="98965"/>
            <a:ext cx="8229600" cy="4499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048867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89D567A9-A1D3-45AE-826C-AE64148426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658" y="98965"/>
            <a:ext cx="8229600" cy="4499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663326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5141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748553"/>
            <a:ext cx="3008313" cy="327772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748554"/>
            <a:ext cx="5111750" cy="3724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397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C1D1E016-4E4D-409B-89BC-E4A5806273F8}"/>
              </a:ext>
            </a:extLst>
          </p:cNvPr>
          <p:cNvSpPr txBox="1">
            <a:spLocks/>
          </p:cNvSpPr>
          <p:nvPr userDrawn="1"/>
        </p:nvSpPr>
        <p:spPr>
          <a:xfrm>
            <a:off x="709658" y="98965"/>
            <a:ext cx="8229600" cy="44990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9pPr>
          </a:lstStyle>
          <a:p>
            <a:r>
              <a:rPr lang="fr-FR" sz="2400" kern="0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093469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77510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AF3852D-1517-4F72-8362-0FE69A6B7055}"/>
              </a:ext>
            </a:extLst>
          </p:cNvPr>
          <p:cNvSpPr txBox="1">
            <a:spLocks/>
          </p:cNvSpPr>
          <p:nvPr userDrawn="1"/>
        </p:nvSpPr>
        <p:spPr>
          <a:xfrm>
            <a:off x="709658" y="98965"/>
            <a:ext cx="8229600" cy="44990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9pPr>
          </a:lstStyle>
          <a:p>
            <a:r>
              <a:rPr lang="fr-FR" sz="2400" kern="0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129418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E53BC22A-7A6A-4FBA-A16B-8F47253F4FE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4416039"/>
          </a:xfrm>
          <a:prstGeom prst="rect">
            <a:avLst/>
          </a:prstGeom>
          <a:solidFill>
            <a:srgbClr val="BFCFD8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FR" altLang="fr-FR" sz="750"/>
          </a:p>
        </p:txBody>
      </p:sp>
      <p:sp>
        <p:nvSpPr>
          <p:cNvPr id="5" name="AutoShape 22">
            <a:extLst>
              <a:ext uri="{FF2B5EF4-FFF2-40B4-BE49-F238E27FC236}">
                <a16:creationId xmlns:a16="http://schemas.microsoft.com/office/drawing/2014/main" id="{4DA5D9DC-D4DC-4404-8CEE-B99D7E1631E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2726" y="4623634"/>
            <a:ext cx="3267075" cy="336947"/>
          </a:xfrm>
          <a:prstGeom prst="roundRect">
            <a:avLst>
              <a:gd name="adj" fmla="val 16667"/>
            </a:avLst>
          </a:prstGeom>
          <a:solidFill>
            <a:srgbClr val="BFCFD8"/>
          </a:solidFill>
          <a:ln>
            <a:noFill/>
          </a:ln>
          <a:effectLst/>
        </p:spPr>
        <p:txBody>
          <a:bodyPr wrap="none" lIns="13500" rIns="13500" anchor="ctr" anchorCtr="1"/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900" b="0" i="1" dirty="0">
                <a:latin typeface="Tahoma" pitchFamily="34" charset="0"/>
                <a:cs typeface="Tahoma" pitchFamily="34" charset="0"/>
              </a:rPr>
              <a:t>APMC 2022</a:t>
            </a:r>
            <a:endParaRPr lang="fr-FR" altLang="fr-FR" sz="9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122" name="Rectangle 2" descr="&#10;&#10;&#10;&#10;"/>
          <p:cNvSpPr>
            <a:spLocks noGrp="1" noChangeArrowheads="1"/>
          </p:cNvSpPr>
          <p:nvPr>
            <p:ph type="ctrTitle"/>
          </p:nvPr>
        </p:nvSpPr>
        <p:spPr bwMode="auto">
          <a:xfrm>
            <a:off x="1187450" y="519113"/>
            <a:ext cx="7632700" cy="1102519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2700"/>
            </a:lvl1pPr>
          </a:lstStyle>
          <a:p>
            <a:pPr lvl="0"/>
            <a:r>
              <a:rPr lang="fr-FR" altLang="fr-FR" noProof="0"/>
              <a:t>Titre</a:t>
            </a:r>
            <a:br>
              <a:rPr lang="fr-FR" altLang="fr-FR" noProof="0"/>
            </a:br>
            <a:r>
              <a:rPr lang="fr-FR" altLang="fr-FR" noProof="0"/>
              <a:t>Lorem ipsum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187450" y="2139553"/>
            <a:ext cx="7632700" cy="1314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fr-FR" altLang="fr-FR" noProof="0"/>
              <a:t>Sous titre</a:t>
            </a:r>
          </a:p>
          <a:p>
            <a:pPr lvl="0"/>
            <a:r>
              <a:rPr lang="fr-FR" altLang="fr-FR" noProof="0"/>
              <a:t>Lorem ipsum dolor sit amet, consectetuer adipiscing elit. </a:t>
            </a:r>
          </a:p>
        </p:txBody>
      </p:sp>
    </p:spTree>
    <p:extLst>
      <p:ext uri="{BB962C8B-B14F-4D97-AF65-F5344CB8AC3E}">
        <p14:creationId xmlns:p14="http://schemas.microsoft.com/office/powerpoint/2010/main" val="3216273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3355" y="0"/>
            <a:ext cx="8229600" cy="627534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2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1376" y="820120"/>
            <a:ext cx="8229600" cy="3631028"/>
          </a:xfrm>
          <a:prstGeom prst="rect">
            <a:avLst/>
          </a:prstGeom>
        </p:spPr>
        <p:txBody>
          <a:bodyPr anchor="ctr"/>
          <a:lstStyle>
            <a:lvl1pPr marL="335756" indent="-335756">
              <a:buSzPct val="100000"/>
              <a:buFont typeface="Wingdings" panose="05000000000000000000" pitchFamily="2" charset="2"/>
              <a:buChar char="Ø"/>
              <a:defRPr/>
            </a:lvl1pPr>
            <a:lvl2pPr marL="672704" indent="-329804">
              <a:defRPr sz="1950"/>
            </a:lvl2pPr>
            <a:lvl3pPr marL="942975" indent="-257175">
              <a:defRPr sz="1800"/>
            </a:lvl3pPr>
            <a:lvl4pPr marL="1275160" indent="-246460">
              <a:defRPr sz="1650"/>
            </a:lvl4pPr>
            <a:lvl5pPr marL="1615679" indent="-244079">
              <a:defRPr sz="1500"/>
            </a:lvl5pPr>
          </a:lstStyle>
          <a:p>
            <a:pPr lvl="0"/>
            <a:r>
              <a:rPr lang="en-GB" noProof="0" dirty="0" err="1"/>
              <a:t>Modifiez</a:t>
            </a:r>
            <a:r>
              <a:rPr lang="en-GB" noProof="0" dirty="0"/>
              <a:t>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36842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02495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5F7F7F0-FA4A-4151-85D2-95C1F1044D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tabLst>
                <a:tab pos="4927600" algn="r"/>
              </a:tabLst>
              <a:defRPr/>
            </a:pPr>
            <a:fld id="{E8DF1434-D3D2-45E0-898B-14DD00B02A28}" type="datetime1">
              <a:rPr lang="fr-FR" smtClean="0"/>
              <a:pPr algn="r">
                <a:tabLst>
                  <a:tab pos="4927600" algn="r"/>
                </a:tabLst>
                <a:defRPr/>
              </a:pPr>
              <a:t>15/10/2024</a:t>
            </a:fld>
            <a:r>
              <a:rPr lang="fr-FR" dirty="0"/>
              <a:t> - </a:t>
            </a:r>
            <a:fld id="{941206D8-E9F2-42A5-86EC-EE72095DCE6F}" type="slidenum">
              <a:rPr lang="fr-FR" smtClean="0"/>
              <a:pPr algn="r">
                <a:tabLst>
                  <a:tab pos="4927600" algn="r"/>
                </a:tabLst>
                <a:defRPr/>
              </a:pPr>
              <a:t>‹N°›</a:t>
            </a:fld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89B355A-9D23-4F16-8280-CDF63C7E6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65" y="1"/>
            <a:ext cx="8351935" cy="1047749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3BA6444E-37B4-4F9F-8E95-F98268F42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20039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59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26030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64327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886251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1888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47657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233513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081993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956115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4236244"/>
          </a:xfrm>
          <a:prstGeom prst="rect">
            <a:avLst/>
          </a:prstGeom>
          <a:solidFill>
            <a:srgbClr val="BFCF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 sz="750" dirty="0"/>
          </a:p>
        </p:txBody>
      </p:sp>
      <p:sp>
        <p:nvSpPr>
          <p:cNvPr id="5" name="AutoShape 22"/>
          <p:cNvSpPr>
            <a:spLocks noChangeArrowheads="1"/>
          </p:cNvSpPr>
          <p:nvPr userDrawn="1"/>
        </p:nvSpPr>
        <p:spPr bwMode="auto">
          <a:xfrm>
            <a:off x="212726" y="4533904"/>
            <a:ext cx="3267075" cy="336947"/>
          </a:xfrm>
          <a:prstGeom prst="roundRect">
            <a:avLst>
              <a:gd name="adj" fmla="val 16667"/>
            </a:avLst>
          </a:prstGeom>
          <a:solidFill>
            <a:srgbClr val="BFCF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500" rIns="13500" anchor="ctr" anchorCtr="1"/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7E5A60CB-EB29-4EBF-BD85-47EFAD5AA373}" type="datetime1">
              <a:rPr lang="fr-FR" altLang="fr-FR" sz="900" b="0" i="0" smtClean="0">
                <a:latin typeface="Tahoma" pitchFamily="34" charset="0"/>
                <a:cs typeface="Tahoma" pitchFamily="34" charset="0"/>
              </a:rPr>
              <a:t>15/10/2024</a:t>
            </a:fld>
            <a:endParaRPr lang="fr-FR" altLang="fr-FR" sz="900" b="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122" name="Rectangle 2" descr="&#10;&#10;&#10;&#10;"/>
          <p:cNvSpPr>
            <a:spLocks noGrp="1" noChangeArrowheads="1"/>
          </p:cNvSpPr>
          <p:nvPr>
            <p:ph type="ctrTitle"/>
          </p:nvPr>
        </p:nvSpPr>
        <p:spPr bwMode="auto">
          <a:xfrm>
            <a:off x="1187452" y="768649"/>
            <a:ext cx="6688337" cy="85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3000"/>
            </a:lvl1pPr>
          </a:lstStyle>
          <a:p>
            <a:pPr lvl="0"/>
            <a:r>
              <a:rPr lang="fr-FR" altLang="fr-FR" noProof="0" dirty="0"/>
              <a:t>Titre</a:t>
            </a:r>
            <a:br>
              <a:rPr lang="fr-FR" altLang="fr-FR" noProof="0" dirty="0"/>
            </a:br>
            <a:r>
              <a:rPr lang="fr-FR" altLang="fr-FR" noProof="0" dirty="0"/>
              <a:t>Lorem ipsum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 hasCustomPrompt="1"/>
          </p:nvPr>
        </p:nvSpPr>
        <p:spPr bwMode="auto">
          <a:xfrm>
            <a:off x="1187451" y="1621636"/>
            <a:ext cx="7632700" cy="80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pPr lvl="0"/>
            <a:r>
              <a:rPr lang="fr-FR" altLang="fr-FR" noProof="0" dirty="0"/>
              <a:t>Sous titre</a:t>
            </a:r>
          </a:p>
          <a:p>
            <a:pPr lvl="0"/>
            <a:r>
              <a:rPr lang="fr-FR" altLang="fr-FR" noProof="0" dirty="0"/>
              <a:t>Lorem ipsum </a:t>
            </a:r>
            <a:r>
              <a:rPr lang="fr-FR" altLang="fr-FR" noProof="0" dirty="0" err="1"/>
              <a:t>dolor</a:t>
            </a:r>
            <a:r>
              <a:rPr lang="fr-FR" altLang="fr-FR" noProof="0" dirty="0"/>
              <a:t> </a:t>
            </a:r>
            <a:r>
              <a:rPr lang="fr-FR" altLang="fr-FR" noProof="0" dirty="0" err="1"/>
              <a:t>sit</a:t>
            </a:r>
            <a:r>
              <a:rPr lang="fr-FR" altLang="fr-FR" noProof="0" dirty="0"/>
              <a:t> </a:t>
            </a:r>
            <a:r>
              <a:rPr lang="fr-FR" altLang="fr-FR" noProof="0" dirty="0" err="1"/>
              <a:t>amet</a:t>
            </a:r>
            <a:r>
              <a:rPr lang="fr-FR" altLang="fr-FR" noProof="0" dirty="0"/>
              <a:t>, </a:t>
            </a:r>
            <a:r>
              <a:rPr lang="fr-FR" altLang="fr-FR" noProof="0" dirty="0" err="1"/>
              <a:t>consectetuer</a:t>
            </a:r>
            <a:r>
              <a:rPr lang="fr-FR" altLang="fr-FR" noProof="0" dirty="0"/>
              <a:t> </a:t>
            </a:r>
            <a:r>
              <a:rPr lang="fr-FR" altLang="fr-FR" noProof="0" dirty="0" err="1"/>
              <a:t>adipiscing</a:t>
            </a:r>
            <a:r>
              <a:rPr lang="fr-FR" altLang="fr-FR" noProof="0" dirty="0"/>
              <a:t>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4056471-E725-4E74-BB2D-C4BBAE04191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472" r="74274" b="12944"/>
          <a:stretch/>
        </p:blipFill>
        <p:spPr bwMode="auto">
          <a:xfrm>
            <a:off x="3650721" y="4459377"/>
            <a:ext cx="1206612" cy="4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Résultat de recherche d'images pour &quot;ubo&quot;">
            <a:extLst>
              <a:ext uri="{FF2B5EF4-FFF2-40B4-BE49-F238E27FC236}">
                <a16:creationId xmlns:a16="http://schemas.microsoft.com/office/drawing/2014/main" id="{C10392D1-A4D8-441C-B758-F9871EABCD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253" y="4459377"/>
            <a:ext cx="1182470" cy="4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T Atlantique, une grande école d'ingénieurs généralistes">
            <a:extLst>
              <a:ext uri="{FF2B5EF4-FFF2-40B4-BE49-F238E27FC236}">
                <a16:creationId xmlns:a16="http://schemas.microsoft.com/office/drawing/2014/main" id="{ADFDB9C5-C5CA-4916-8B77-64A5E2F7829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9" t="14875" r="9546" b="14921"/>
          <a:stretch/>
        </p:blipFill>
        <p:spPr bwMode="auto">
          <a:xfrm>
            <a:off x="6381643" y="4469750"/>
            <a:ext cx="827581" cy="4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10CE4D67-8C1C-4F2C-81E0-E027FDA6051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380143" y="4459377"/>
            <a:ext cx="1519655" cy="486000"/>
            <a:chOff x="3161363" y="1618298"/>
            <a:chExt cx="10243250" cy="3275889"/>
          </a:xfrm>
        </p:grpSpPr>
        <p:pic>
          <p:nvPicPr>
            <p:cNvPr id="11" name="Picture 4" descr="Logo DGA • AMEFO">
              <a:extLst>
                <a:ext uri="{FF2B5EF4-FFF2-40B4-BE49-F238E27FC236}">
                  <a16:creationId xmlns:a16="http://schemas.microsoft.com/office/drawing/2014/main" id="{58CABC05-4BBC-4F23-8195-4C482574212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1363" y="1618298"/>
              <a:ext cx="3178068" cy="3275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Ministère des Armées - Agence de l'Innovation de Défense ...">
              <a:extLst>
                <a:ext uri="{FF2B5EF4-FFF2-40B4-BE49-F238E27FC236}">
                  <a16:creationId xmlns:a16="http://schemas.microsoft.com/office/drawing/2014/main" id="{937E8809-31A3-48E0-822E-23535556462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07" t="22954" b="22226"/>
            <a:stretch/>
          </p:blipFill>
          <p:spPr bwMode="auto">
            <a:xfrm>
              <a:off x="6502263" y="1697006"/>
              <a:ext cx="6902350" cy="3118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1C36DCDA-8A10-4FD0-8BD4-9A2FFBF90E0B}"/>
              </a:ext>
            </a:extLst>
          </p:cNvPr>
          <p:cNvCxnSpPr/>
          <p:nvPr userDrawn="1"/>
        </p:nvCxnSpPr>
        <p:spPr bwMode="auto">
          <a:xfrm flipH="1">
            <a:off x="1187451" y="1621636"/>
            <a:ext cx="7219277" cy="0"/>
          </a:xfrm>
          <a:prstGeom prst="line">
            <a:avLst/>
          </a:prstGeom>
          <a:solidFill>
            <a:srgbClr val="9BE0E9"/>
          </a:solidFill>
          <a:ln w="19050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 3">
            <a:extLst>
              <a:ext uri="{FF2B5EF4-FFF2-40B4-BE49-F238E27FC236}">
                <a16:creationId xmlns:a16="http://schemas.microsoft.com/office/drawing/2014/main" id="{FC0EC877-2E59-498C-AF84-2B32358701A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7449" y="2867377"/>
            <a:ext cx="7280090" cy="30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ahoma" pitchFamily="34" charset="0"/>
              <a:buChar char="◊"/>
              <a:defRPr sz="2800">
                <a:solidFill>
                  <a:schemeClr val="tx2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ahoma" pitchFamily="34" charset="0"/>
              <a:buChar char="◊"/>
              <a:defRPr sz="2400">
                <a:solidFill>
                  <a:schemeClr val="tx2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9pPr>
          </a:lstStyle>
          <a:p>
            <a:pPr>
              <a:tabLst>
                <a:tab pos="1749029" algn="l"/>
              </a:tabLst>
            </a:pPr>
            <a:r>
              <a:rPr lang="fr-FR" altLang="fr-FR" sz="1500" b="0" kern="0" dirty="0">
                <a:solidFill>
                  <a:schemeClr val="tx2">
                    <a:lumMod val="75000"/>
                  </a:schemeClr>
                </a:solidFill>
              </a:rPr>
              <a:t>Directeur de thèse :	Monsieur </a:t>
            </a:r>
            <a:r>
              <a:rPr lang="fr-FR" altLang="fr-FR" sz="1500" b="1" kern="0" dirty="0">
                <a:solidFill>
                  <a:schemeClr val="tx2">
                    <a:lumMod val="75000"/>
                  </a:schemeClr>
                </a:solidFill>
              </a:rPr>
              <a:t>Vincent LAUR</a:t>
            </a:r>
            <a:r>
              <a:rPr lang="fr-FR" altLang="fr-FR" sz="1500" b="0" kern="0" dirty="0">
                <a:solidFill>
                  <a:schemeClr val="tx2">
                    <a:lumMod val="75000"/>
                  </a:schemeClr>
                </a:solidFill>
              </a:rPr>
              <a:t>, Professeur des Universités, UBO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AB9F5BE4-0091-449B-BDD7-8B7D19DC9CC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6461" y="2567830"/>
            <a:ext cx="5952939" cy="30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ahoma" pitchFamily="34" charset="0"/>
              <a:buChar char="◊"/>
              <a:defRPr sz="2800">
                <a:solidFill>
                  <a:schemeClr val="tx2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ahoma" pitchFamily="34" charset="0"/>
              <a:buChar char="◊"/>
              <a:defRPr sz="2400">
                <a:solidFill>
                  <a:schemeClr val="tx2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9pPr>
          </a:lstStyle>
          <a:p>
            <a:r>
              <a:rPr lang="fr-FR" altLang="fr-FR" sz="1500" b="0" kern="0" dirty="0">
                <a:solidFill>
                  <a:schemeClr val="tx2">
                    <a:lumMod val="75000"/>
                  </a:schemeClr>
                </a:solidFill>
              </a:rPr>
              <a:t>Thèse soutenue par </a:t>
            </a:r>
            <a:r>
              <a:rPr lang="fr-FR" altLang="fr-FR" sz="1500" b="1" kern="0" dirty="0">
                <a:solidFill>
                  <a:schemeClr val="tx2">
                    <a:lumMod val="75000"/>
                  </a:schemeClr>
                </a:solidFill>
              </a:rPr>
              <a:t>Norbert PARKER</a:t>
            </a:r>
            <a:r>
              <a:rPr lang="fr-FR" altLang="fr-FR" sz="1500" b="0" kern="0" dirty="0">
                <a:solidFill>
                  <a:schemeClr val="tx2">
                    <a:lumMod val="75000"/>
                  </a:schemeClr>
                </a:solidFill>
              </a:rPr>
              <a:t>, norbert.parker@univ-brest.fr  </a:t>
            </a: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45D93AB5-2001-498D-AE2F-4A6082CB0F2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7450" y="3144460"/>
            <a:ext cx="7219278" cy="56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ahoma" pitchFamily="34" charset="0"/>
              <a:buChar char="◊"/>
              <a:defRPr sz="2800">
                <a:solidFill>
                  <a:schemeClr val="tx2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ahoma" pitchFamily="34" charset="0"/>
              <a:buChar char="◊"/>
              <a:defRPr sz="2400">
                <a:solidFill>
                  <a:schemeClr val="tx2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9pPr>
          </a:lstStyle>
          <a:p>
            <a:pPr defTabSz="572691"/>
            <a:r>
              <a:rPr lang="fr-FR" altLang="fr-FR" sz="1500" b="0" kern="0" dirty="0">
                <a:solidFill>
                  <a:schemeClr val="tx2">
                    <a:lumMod val="75000"/>
                  </a:schemeClr>
                </a:solidFill>
              </a:rPr>
              <a:t>Encadrants : 	Madame </a:t>
            </a:r>
            <a:r>
              <a:rPr lang="fr-FR" altLang="fr-FR" sz="1500" b="1" kern="0" dirty="0">
                <a:solidFill>
                  <a:schemeClr val="tx2">
                    <a:lumMod val="75000"/>
                  </a:schemeClr>
                </a:solidFill>
              </a:rPr>
              <a:t>Camilla KÄRNFELT</a:t>
            </a:r>
            <a:r>
              <a:rPr lang="fr-FR" altLang="fr-FR" sz="1500" b="0" kern="0" dirty="0">
                <a:solidFill>
                  <a:schemeClr val="tx2">
                    <a:lumMod val="75000"/>
                  </a:schemeClr>
                </a:solidFill>
              </a:rPr>
              <a:t>, Ingénieure d’Étude, IMT-A</a:t>
            </a:r>
          </a:p>
          <a:p>
            <a:pPr defTabSz="572691"/>
            <a:r>
              <a:rPr lang="fr-FR" altLang="fr-FR" sz="1500" b="0" kern="0" dirty="0">
                <a:solidFill>
                  <a:schemeClr val="tx2">
                    <a:lumMod val="75000"/>
                  </a:schemeClr>
                </a:solidFill>
              </a:rPr>
              <a:t>		Monsieur </a:t>
            </a:r>
            <a:r>
              <a:rPr lang="fr-FR" altLang="fr-FR" sz="1500" b="1" kern="0" dirty="0">
                <a:solidFill>
                  <a:schemeClr val="tx2">
                    <a:lumMod val="75000"/>
                  </a:schemeClr>
                </a:solidFill>
              </a:rPr>
              <a:t>Vincent CASTEL</a:t>
            </a:r>
            <a:r>
              <a:rPr lang="fr-FR" altLang="fr-FR" sz="1500" b="0" kern="0" dirty="0">
                <a:solidFill>
                  <a:schemeClr val="tx2">
                    <a:lumMod val="75000"/>
                  </a:schemeClr>
                </a:solidFill>
              </a:rPr>
              <a:t>, Maître de Conférences, IMT-A</a:t>
            </a:r>
          </a:p>
        </p:txBody>
      </p:sp>
    </p:spTree>
    <p:extLst>
      <p:ext uri="{BB962C8B-B14F-4D97-AF65-F5344CB8AC3E}">
        <p14:creationId xmlns:p14="http://schemas.microsoft.com/office/powerpoint/2010/main" val="17944015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-15602" y="0"/>
            <a:ext cx="9144000" cy="4236244"/>
          </a:xfrm>
          <a:prstGeom prst="rect">
            <a:avLst/>
          </a:prstGeom>
          <a:solidFill>
            <a:srgbClr val="BFCF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 sz="750" dirty="0"/>
          </a:p>
        </p:txBody>
      </p:sp>
      <p:sp>
        <p:nvSpPr>
          <p:cNvPr id="5" name="AutoShape 22"/>
          <p:cNvSpPr>
            <a:spLocks noChangeArrowheads="1"/>
          </p:cNvSpPr>
          <p:nvPr userDrawn="1"/>
        </p:nvSpPr>
        <p:spPr bwMode="auto">
          <a:xfrm>
            <a:off x="212726" y="4533904"/>
            <a:ext cx="3267075" cy="336947"/>
          </a:xfrm>
          <a:prstGeom prst="roundRect">
            <a:avLst>
              <a:gd name="adj" fmla="val 16667"/>
            </a:avLst>
          </a:prstGeom>
          <a:solidFill>
            <a:srgbClr val="BFCF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500" rIns="13500" anchor="ctr" anchorCtr="1"/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7E5A60CB-EB29-4EBF-BD85-47EFAD5AA373}" type="datetime1">
              <a:rPr lang="fr-FR" altLang="fr-FR" sz="900" b="0" i="0" smtClean="0">
                <a:latin typeface="Tahoma" pitchFamily="34" charset="0"/>
                <a:cs typeface="Tahoma" pitchFamily="34" charset="0"/>
              </a:rPr>
              <a:t>15/10/2024</a:t>
            </a:fld>
            <a:endParaRPr lang="fr-FR" altLang="fr-FR" sz="900" b="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122" name="Rectangle 2" descr="&#10;&#10;&#10;&#10;"/>
          <p:cNvSpPr>
            <a:spLocks noGrp="1" noChangeArrowheads="1"/>
          </p:cNvSpPr>
          <p:nvPr>
            <p:ph type="ctrTitle"/>
          </p:nvPr>
        </p:nvSpPr>
        <p:spPr bwMode="auto">
          <a:xfrm>
            <a:off x="1212229" y="1691628"/>
            <a:ext cx="6688337" cy="85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3000"/>
            </a:lvl1pPr>
          </a:lstStyle>
          <a:p>
            <a:pPr lvl="0"/>
            <a:r>
              <a:rPr lang="fr-FR" altLang="fr-FR" noProof="0" dirty="0"/>
              <a:t>Titre</a:t>
            </a:r>
            <a:br>
              <a:rPr lang="fr-FR" altLang="fr-FR" noProof="0" dirty="0"/>
            </a:br>
            <a:r>
              <a:rPr lang="fr-FR" altLang="fr-FR" noProof="0" dirty="0"/>
              <a:t>Lorem ipsum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4056471-E725-4E74-BB2D-C4BBAE04191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472" r="74274" b="12944"/>
          <a:stretch/>
        </p:blipFill>
        <p:spPr bwMode="auto">
          <a:xfrm>
            <a:off x="3650721" y="4459377"/>
            <a:ext cx="1206612" cy="4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Résultat de recherche d'images pour &quot;ubo&quot;">
            <a:extLst>
              <a:ext uri="{FF2B5EF4-FFF2-40B4-BE49-F238E27FC236}">
                <a16:creationId xmlns:a16="http://schemas.microsoft.com/office/drawing/2014/main" id="{C10392D1-A4D8-441C-B758-F9871EABCD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253" y="4459377"/>
            <a:ext cx="1182470" cy="4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T Atlantique, une grande école d'ingénieurs généralistes">
            <a:extLst>
              <a:ext uri="{FF2B5EF4-FFF2-40B4-BE49-F238E27FC236}">
                <a16:creationId xmlns:a16="http://schemas.microsoft.com/office/drawing/2014/main" id="{ADFDB9C5-C5CA-4916-8B77-64A5E2F7829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9" t="14875" r="9546" b="14921"/>
          <a:stretch/>
        </p:blipFill>
        <p:spPr bwMode="auto">
          <a:xfrm>
            <a:off x="6381643" y="4469750"/>
            <a:ext cx="827581" cy="4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10CE4D67-8C1C-4F2C-81E0-E027FDA6051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380143" y="4459377"/>
            <a:ext cx="1519655" cy="486000"/>
            <a:chOff x="3161363" y="1618298"/>
            <a:chExt cx="10243250" cy="3275889"/>
          </a:xfrm>
        </p:grpSpPr>
        <p:pic>
          <p:nvPicPr>
            <p:cNvPr id="11" name="Picture 4" descr="Logo DGA • AMEFO">
              <a:extLst>
                <a:ext uri="{FF2B5EF4-FFF2-40B4-BE49-F238E27FC236}">
                  <a16:creationId xmlns:a16="http://schemas.microsoft.com/office/drawing/2014/main" id="{58CABC05-4BBC-4F23-8195-4C482574212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1363" y="1618298"/>
              <a:ext cx="3178068" cy="3275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Ministère des Armées - Agence de l'Innovation de Défense ...">
              <a:extLst>
                <a:ext uri="{FF2B5EF4-FFF2-40B4-BE49-F238E27FC236}">
                  <a16:creationId xmlns:a16="http://schemas.microsoft.com/office/drawing/2014/main" id="{937E8809-31A3-48E0-822E-23535556462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07" t="22954" b="22226"/>
            <a:stretch/>
          </p:blipFill>
          <p:spPr bwMode="auto">
            <a:xfrm>
              <a:off x="6502263" y="1697006"/>
              <a:ext cx="6902350" cy="3118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65944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61826B6-8EFB-459A-8F95-10FA1418B7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tabLst>
                <a:tab pos="4927600" algn="r"/>
              </a:tabLst>
              <a:defRPr/>
            </a:pPr>
            <a:fld id="{E8DF1434-D3D2-45E0-898B-14DD00B02A28}" type="datetime1">
              <a:rPr lang="fr-FR" smtClean="0"/>
              <a:pPr algn="r">
                <a:tabLst>
                  <a:tab pos="4927600" algn="r"/>
                </a:tabLst>
                <a:defRPr/>
              </a:pPr>
              <a:t>15/10/2024</a:t>
            </a:fld>
            <a:r>
              <a:rPr lang="fr-FR" dirty="0"/>
              <a:t> - </a:t>
            </a:r>
            <a:fld id="{941206D8-E9F2-42A5-86EC-EE72095DCE6F}" type="slidenum">
              <a:rPr lang="fr-FR" smtClean="0"/>
              <a:pPr algn="r">
                <a:tabLst>
                  <a:tab pos="4927600" algn="r"/>
                </a:tabLst>
                <a:defRPr/>
              </a:pPr>
              <a:t>‹N°›</a:t>
            </a:fld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375150B5-1DF8-4F03-811D-3EBD098A8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3BE18C2D-C829-4A45-849B-C20B9B6F5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59190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09658" y="105375"/>
            <a:ext cx="8229600" cy="4499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74514"/>
            <a:ext cx="8229600" cy="3394472"/>
          </a:xfrm>
          <a:prstGeom prst="rect">
            <a:avLst/>
          </a:prstGeom>
        </p:spPr>
        <p:txBody>
          <a:bodyPr/>
          <a:lstStyle>
            <a:lvl1pPr marL="269081" indent="-269081">
              <a:buSzPct val="90000"/>
              <a:buFont typeface="Wingdings" panose="05000000000000000000" pitchFamily="2" charset="2"/>
              <a:buChar char="Ø"/>
              <a:defRPr/>
            </a:lvl1pPr>
            <a:lvl2pPr marL="602456" indent="-259556">
              <a:buSzPct val="90000"/>
              <a:tabLst>
                <a:tab pos="807244" algn="l"/>
              </a:tabLst>
              <a:defRPr sz="1800"/>
            </a:lvl2pPr>
            <a:lvl3pPr marL="941785" indent="-255985">
              <a:defRPr sz="1650"/>
            </a:lvl3pPr>
            <a:lvl4pPr marL="1275160" indent="-241697">
              <a:tabLst>
                <a:tab pos="1210866" algn="l"/>
              </a:tabLst>
              <a:defRPr/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44702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70115768-D077-4922-8ED5-6319E4487A39}"/>
              </a:ext>
            </a:extLst>
          </p:cNvPr>
          <p:cNvSpPr txBox="1">
            <a:spLocks/>
          </p:cNvSpPr>
          <p:nvPr userDrawn="1"/>
        </p:nvSpPr>
        <p:spPr>
          <a:xfrm>
            <a:off x="709658" y="98965"/>
            <a:ext cx="8229600" cy="44990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9pPr>
          </a:lstStyle>
          <a:p>
            <a:r>
              <a:rPr lang="fr-FR" sz="2400" kern="0"/>
              <a:t>Titre</a:t>
            </a:r>
            <a:endParaRPr lang="fr-FR" sz="2400" kern="0" dirty="0"/>
          </a:p>
        </p:txBody>
      </p:sp>
    </p:spTree>
    <p:extLst>
      <p:ext uri="{BB962C8B-B14F-4D97-AF65-F5344CB8AC3E}">
        <p14:creationId xmlns:p14="http://schemas.microsoft.com/office/powerpoint/2010/main" val="13979105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E93EBDC0-1BE1-4BC6-8376-8660443E0C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658" y="98965"/>
            <a:ext cx="8229600" cy="4499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6710540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 err="1"/>
              <a:t>Modifez</a:t>
            </a:r>
            <a:r>
              <a:rPr lang="fr-FR" dirty="0"/>
              <a:t>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CDA55736-2FB7-4047-8EDF-C1C78EBB25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658" y="98965"/>
            <a:ext cx="8229600" cy="4499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41474951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89D567A9-A1D3-45AE-826C-AE64148426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658" y="98965"/>
            <a:ext cx="8229600" cy="4499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0603069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40561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748553"/>
            <a:ext cx="3008313" cy="327772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748554"/>
            <a:ext cx="5111750" cy="3724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397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C1D1E016-4E4D-409B-89BC-E4A5806273F8}"/>
              </a:ext>
            </a:extLst>
          </p:cNvPr>
          <p:cNvSpPr txBox="1">
            <a:spLocks/>
          </p:cNvSpPr>
          <p:nvPr userDrawn="1"/>
        </p:nvSpPr>
        <p:spPr>
          <a:xfrm>
            <a:off x="709658" y="98965"/>
            <a:ext cx="8229600" cy="44990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9pPr>
          </a:lstStyle>
          <a:p>
            <a:r>
              <a:rPr lang="fr-FR" sz="2400" kern="0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5250082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77510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AF3852D-1517-4F72-8362-0FE69A6B7055}"/>
              </a:ext>
            </a:extLst>
          </p:cNvPr>
          <p:cNvSpPr txBox="1">
            <a:spLocks/>
          </p:cNvSpPr>
          <p:nvPr userDrawn="1"/>
        </p:nvSpPr>
        <p:spPr>
          <a:xfrm>
            <a:off x="709658" y="98965"/>
            <a:ext cx="8229600" cy="44990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9pPr>
          </a:lstStyle>
          <a:p>
            <a:r>
              <a:rPr lang="fr-FR" sz="2400" kern="0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4056219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4236244"/>
          </a:xfrm>
          <a:prstGeom prst="rect">
            <a:avLst/>
          </a:prstGeom>
          <a:solidFill>
            <a:srgbClr val="BFCF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 sz="750" dirty="0"/>
          </a:p>
        </p:txBody>
      </p:sp>
      <p:sp>
        <p:nvSpPr>
          <p:cNvPr id="5" name="AutoShape 22"/>
          <p:cNvSpPr>
            <a:spLocks noChangeArrowheads="1"/>
          </p:cNvSpPr>
          <p:nvPr userDrawn="1"/>
        </p:nvSpPr>
        <p:spPr bwMode="auto">
          <a:xfrm>
            <a:off x="212726" y="4533904"/>
            <a:ext cx="3267075" cy="336947"/>
          </a:xfrm>
          <a:prstGeom prst="roundRect">
            <a:avLst>
              <a:gd name="adj" fmla="val 16667"/>
            </a:avLst>
          </a:prstGeom>
          <a:solidFill>
            <a:srgbClr val="BFCF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500" rIns="13500" anchor="ctr" anchorCtr="1"/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7E5A60CB-EB29-4EBF-BD85-47EFAD5AA373}" type="datetime1">
              <a:rPr lang="fr-FR" altLang="fr-FR" sz="900" b="0" i="0" smtClean="0">
                <a:latin typeface="Tahoma" pitchFamily="34" charset="0"/>
                <a:cs typeface="Tahoma" pitchFamily="34" charset="0"/>
              </a:rPr>
              <a:t>15/10/2024</a:t>
            </a:fld>
            <a:endParaRPr lang="fr-FR" altLang="fr-FR" sz="900" b="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122" name="Rectangle 2" descr="&#10;&#10;&#10;&#10;"/>
          <p:cNvSpPr>
            <a:spLocks noGrp="1" noChangeArrowheads="1"/>
          </p:cNvSpPr>
          <p:nvPr>
            <p:ph type="ctrTitle"/>
          </p:nvPr>
        </p:nvSpPr>
        <p:spPr bwMode="auto">
          <a:xfrm>
            <a:off x="1187452" y="768649"/>
            <a:ext cx="6688337" cy="85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3000"/>
            </a:lvl1pPr>
          </a:lstStyle>
          <a:p>
            <a:pPr lvl="0"/>
            <a:r>
              <a:rPr lang="fr-FR" altLang="fr-FR" noProof="0" dirty="0"/>
              <a:t>Titre</a:t>
            </a:r>
            <a:br>
              <a:rPr lang="fr-FR" altLang="fr-FR" noProof="0" dirty="0"/>
            </a:br>
            <a:r>
              <a:rPr lang="fr-FR" altLang="fr-FR" noProof="0" dirty="0"/>
              <a:t>Lorem ipsum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 hasCustomPrompt="1"/>
          </p:nvPr>
        </p:nvSpPr>
        <p:spPr bwMode="auto">
          <a:xfrm>
            <a:off x="1187451" y="1621636"/>
            <a:ext cx="7632700" cy="80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pPr lvl="0"/>
            <a:r>
              <a:rPr lang="fr-FR" altLang="fr-FR" noProof="0" dirty="0"/>
              <a:t>Sous titre</a:t>
            </a:r>
          </a:p>
          <a:p>
            <a:pPr lvl="0"/>
            <a:r>
              <a:rPr lang="fr-FR" altLang="fr-FR" noProof="0" dirty="0"/>
              <a:t>Lorem ipsum </a:t>
            </a:r>
            <a:r>
              <a:rPr lang="fr-FR" altLang="fr-FR" noProof="0" dirty="0" err="1"/>
              <a:t>dolor</a:t>
            </a:r>
            <a:r>
              <a:rPr lang="fr-FR" altLang="fr-FR" noProof="0" dirty="0"/>
              <a:t> </a:t>
            </a:r>
            <a:r>
              <a:rPr lang="fr-FR" altLang="fr-FR" noProof="0" dirty="0" err="1"/>
              <a:t>sit</a:t>
            </a:r>
            <a:r>
              <a:rPr lang="fr-FR" altLang="fr-FR" noProof="0" dirty="0"/>
              <a:t> </a:t>
            </a:r>
            <a:r>
              <a:rPr lang="fr-FR" altLang="fr-FR" noProof="0" dirty="0" err="1"/>
              <a:t>amet</a:t>
            </a:r>
            <a:r>
              <a:rPr lang="fr-FR" altLang="fr-FR" noProof="0" dirty="0"/>
              <a:t>, </a:t>
            </a:r>
            <a:r>
              <a:rPr lang="fr-FR" altLang="fr-FR" noProof="0" dirty="0" err="1"/>
              <a:t>consectetuer</a:t>
            </a:r>
            <a:r>
              <a:rPr lang="fr-FR" altLang="fr-FR" noProof="0" dirty="0"/>
              <a:t> </a:t>
            </a:r>
            <a:r>
              <a:rPr lang="fr-FR" altLang="fr-FR" noProof="0" dirty="0" err="1"/>
              <a:t>adipiscing</a:t>
            </a:r>
            <a:r>
              <a:rPr lang="fr-FR" altLang="fr-FR" noProof="0" dirty="0"/>
              <a:t>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4056471-E725-4E74-BB2D-C4BBAE04191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472" r="74274" b="12944"/>
          <a:stretch/>
        </p:blipFill>
        <p:spPr bwMode="auto">
          <a:xfrm>
            <a:off x="3650721" y="4459377"/>
            <a:ext cx="1206612" cy="4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Résultat de recherche d'images pour &quot;ubo&quot;">
            <a:extLst>
              <a:ext uri="{FF2B5EF4-FFF2-40B4-BE49-F238E27FC236}">
                <a16:creationId xmlns:a16="http://schemas.microsoft.com/office/drawing/2014/main" id="{C10392D1-A4D8-441C-B758-F9871EABCD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253" y="4459377"/>
            <a:ext cx="1182470" cy="4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T Atlantique, une grande école d'ingénieurs généralistes">
            <a:extLst>
              <a:ext uri="{FF2B5EF4-FFF2-40B4-BE49-F238E27FC236}">
                <a16:creationId xmlns:a16="http://schemas.microsoft.com/office/drawing/2014/main" id="{ADFDB9C5-C5CA-4916-8B77-64A5E2F7829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9" t="14875" r="9546" b="14921"/>
          <a:stretch/>
        </p:blipFill>
        <p:spPr bwMode="auto">
          <a:xfrm>
            <a:off x="6381643" y="4469750"/>
            <a:ext cx="827581" cy="4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10CE4D67-8C1C-4F2C-81E0-E027FDA6051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380143" y="4459377"/>
            <a:ext cx="1519655" cy="486000"/>
            <a:chOff x="3161363" y="1618298"/>
            <a:chExt cx="10243250" cy="3275889"/>
          </a:xfrm>
        </p:grpSpPr>
        <p:pic>
          <p:nvPicPr>
            <p:cNvPr id="11" name="Picture 4" descr="Logo DGA • AMEFO">
              <a:extLst>
                <a:ext uri="{FF2B5EF4-FFF2-40B4-BE49-F238E27FC236}">
                  <a16:creationId xmlns:a16="http://schemas.microsoft.com/office/drawing/2014/main" id="{58CABC05-4BBC-4F23-8195-4C482574212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1363" y="1618298"/>
              <a:ext cx="3178068" cy="3275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Ministère des Armées - Agence de l'Innovation de Défense ...">
              <a:extLst>
                <a:ext uri="{FF2B5EF4-FFF2-40B4-BE49-F238E27FC236}">
                  <a16:creationId xmlns:a16="http://schemas.microsoft.com/office/drawing/2014/main" id="{937E8809-31A3-48E0-822E-23535556462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07" t="22954" b="22226"/>
            <a:stretch/>
          </p:blipFill>
          <p:spPr bwMode="auto">
            <a:xfrm>
              <a:off x="6502263" y="1697006"/>
              <a:ext cx="6902350" cy="3118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1C36DCDA-8A10-4FD0-8BD4-9A2FFBF90E0B}"/>
              </a:ext>
            </a:extLst>
          </p:cNvPr>
          <p:cNvCxnSpPr/>
          <p:nvPr userDrawn="1"/>
        </p:nvCxnSpPr>
        <p:spPr bwMode="auto">
          <a:xfrm flipH="1">
            <a:off x="1187451" y="1621636"/>
            <a:ext cx="7219277" cy="0"/>
          </a:xfrm>
          <a:prstGeom prst="line">
            <a:avLst/>
          </a:prstGeom>
          <a:solidFill>
            <a:srgbClr val="9BE0E9"/>
          </a:solidFill>
          <a:ln w="19050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 3">
            <a:extLst>
              <a:ext uri="{FF2B5EF4-FFF2-40B4-BE49-F238E27FC236}">
                <a16:creationId xmlns:a16="http://schemas.microsoft.com/office/drawing/2014/main" id="{FC0EC877-2E59-498C-AF84-2B32358701A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7449" y="2867377"/>
            <a:ext cx="7280090" cy="30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ahoma" pitchFamily="34" charset="0"/>
              <a:buChar char="◊"/>
              <a:defRPr sz="2800">
                <a:solidFill>
                  <a:schemeClr val="tx2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ahoma" pitchFamily="34" charset="0"/>
              <a:buChar char="◊"/>
              <a:defRPr sz="2400">
                <a:solidFill>
                  <a:schemeClr val="tx2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9pPr>
          </a:lstStyle>
          <a:p>
            <a:pPr>
              <a:tabLst>
                <a:tab pos="1749029" algn="l"/>
              </a:tabLst>
            </a:pPr>
            <a:r>
              <a:rPr lang="fr-FR" altLang="fr-FR" sz="1500" b="0" kern="0" dirty="0">
                <a:solidFill>
                  <a:schemeClr val="tx2">
                    <a:lumMod val="75000"/>
                  </a:schemeClr>
                </a:solidFill>
              </a:rPr>
              <a:t>Directeur de thèse :	Monsieur </a:t>
            </a:r>
            <a:r>
              <a:rPr lang="fr-FR" altLang="fr-FR" sz="1500" b="1" kern="0" dirty="0">
                <a:solidFill>
                  <a:schemeClr val="tx2">
                    <a:lumMod val="75000"/>
                  </a:schemeClr>
                </a:solidFill>
              </a:rPr>
              <a:t>Vincent LAUR</a:t>
            </a:r>
            <a:r>
              <a:rPr lang="fr-FR" altLang="fr-FR" sz="1500" b="0" kern="0" dirty="0">
                <a:solidFill>
                  <a:schemeClr val="tx2">
                    <a:lumMod val="75000"/>
                  </a:schemeClr>
                </a:solidFill>
              </a:rPr>
              <a:t>, Professeur des Universités, UBO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AB9F5BE4-0091-449B-BDD7-8B7D19DC9CC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6461" y="2567830"/>
            <a:ext cx="5952939" cy="30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ahoma" pitchFamily="34" charset="0"/>
              <a:buChar char="◊"/>
              <a:defRPr sz="2800">
                <a:solidFill>
                  <a:schemeClr val="tx2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ahoma" pitchFamily="34" charset="0"/>
              <a:buChar char="◊"/>
              <a:defRPr sz="2400">
                <a:solidFill>
                  <a:schemeClr val="tx2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9pPr>
          </a:lstStyle>
          <a:p>
            <a:r>
              <a:rPr lang="fr-FR" altLang="fr-FR" sz="1500" b="0" kern="0" dirty="0">
                <a:solidFill>
                  <a:schemeClr val="tx2">
                    <a:lumMod val="75000"/>
                  </a:schemeClr>
                </a:solidFill>
              </a:rPr>
              <a:t>Thèse soutenue par </a:t>
            </a:r>
            <a:r>
              <a:rPr lang="fr-FR" altLang="fr-FR" sz="1500" b="1" kern="0" dirty="0">
                <a:solidFill>
                  <a:schemeClr val="tx2">
                    <a:lumMod val="75000"/>
                  </a:schemeClr>
                </a:solidFill>
              </a:rPr>
              <a:t>Norbert PARKER</a:t>
            </a:r>
            <a:r>
              <a:rPr lang="fr-FR" altLang="fr-FR" sz="1500" b="0" kern="0" dirty="0">
                <a:solidFill>
                  <a:schemeClr val="tx2">
                    <a:lumMod val="75000"/>
                  </a:schemeClr>
                </a:solidFill>
              </a:rPr>
              <a:t>, norbert.parker@univ-brest.fr  </a:t>
            </a: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45D93AB5-2001-498D-AE2F-4A6082CB0F2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7450" y="3144460"/>
            <a:ext cx="7219278" cy="56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ahoma" pitchFamily="34" charset="0"/>
              <a:buChar char="◊"/>
              <a:defRPr sz="2800">
                <a:solidFill>
                  <a:schemeClr val="tx2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ahoma" pitchFamily="34" charset="0"/>
              <a:buChar char="◊"/>
              <a:defRPr sz="2400">
                <a:solidFill>
                  <a:schemeClr val="tx2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9pPr>
          </a:lstStyle>
          <a:p>
            <a:pPr defTabSz="572691"/>
            <a:r>
              <a:rPr lang="fr-FR" altLang="fr-FR" sz="1500" b="0" kern="0" dirty="0">
                <a:solidFill>
                  <a:schemeClr val="tx2">
                    <a:lumMod val="75000"/>
                  </a:schemeClr>
                </a:solidFill>
              </a:rPr>
              <a:t>Encadrants : 	Madame </a:t>
            </a:r>
            <a:r>
              <a:rPr lang="fr-FR" altLang="fr-FR" sz="1500" b="1" kern="0" dirty="0">
                <a:solidFill>
                  <a:schemeClr val="tx2">
                    <a:lumMod val="75000"/>
                  </a:schemeClr>
                </a:solidFill>
              </a:rPr>
              <a:t>Camilla KÄRNFELT</a:t>
            </a:r>
            <a:r>
              <a:rPr lang="fr-FR" altLang="fr-FR" sz="1500" b="0" kern="0" dirty="0">
                <a:solidFill>
                  <a:schemeClr val="tx2">
                    <a:lumMod val="75000"/>
                  </a:schemeClr>
                </a:solidFill>
              </a:rPr>
              <a:t>, Ingénieure d’Étude, IMT-A</a:t>
            </a:r>
          </a:p>
          <a:p>
            <a:pPr defTabSz="572691"/>
            <a:r>
              <a:rPr lang="fr-FR" altLang="fr-FR" sz="1500" b="0" kern="0" dirty="0">
                <a:solidFill>
                  <a:schemeClr val="tx2">
                    <a:lumMod val="75000"/>
                  </a:schemeClr>
                </a:solidFill>
              </a:rPr>
              <a:t>		Monsieur </a:t>
            </a:r>
            <a:r>
              <a:rPr lang="fr-FR" altLang="fr-FR" sz="1500" b="1" kern="0" dirty="0">
                <a:solidFill>
                  <a:schemeClr val="tx2">
                    <a:lumMod val="75000"/>
                  </a:schemeClr>
                </a:solidFill>
              </a:rPr>
              <a:t>Vincent CASTEL</a:t>
            </a:r>
            <a:r>
              <a:rPr lang="fr-FR" altLang="fr-FR" sz="1500" b="0" kern="0" dirty="0">
                <a:solidFill>
                  <a:schemeClr val="tx2">
                    <a:lumMod val="75000"/>
                  </a:schemeClr>
                </a:solidFill>
              </a:rPr>
              <a:t>, Maître de Conférences, IMT-A</a:t>
            </a:r>
          </a:p>
        </p:txBody>
      </p:sp>
    </p:spTree>
    <p:extLst>
      <p:ext uri="{BB962C8B-B14F-4D97-AF65-F5344CB8AC3E}">
        <p14:creationId xmlns:p14="http://schemas.microsoft.com/office/powerpoint/2010/main" val="17502026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-15602" y="0"/>
            <a:ext cx="9144000" cy="4236244"/>
          </a:xfrm>
          <a:prstGeom prst="rect">
            <a:avLst/>
          </a:prstGeom>
          <a:solidFill>
            <a:srgbClr val="BFCF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 sz="750" dirty="0"/>
          </a:p>
        </p:txBody>
      </p:sp>
      <p:sp>
        <p:nvSpPr>
          <p:cNvPr id="5" name="AutoShape 22"/>
          <p:cNvSpPr>
            <a:spLocks noChangeArrowheads="1"/>
          </p:cNvSpPr>
          <p:nvPr userDrawn="1"/>
        </p:nvSpPr>
        <p:spPr bwMode="auto">
          <a:xfrm>
            <a:off x="212726" y="4533904"/>
            <a:ext cx="3267075" cy="336947"/>
          </a:xfrm>
          <a:prstGeom prst="roundRect">
            <a:avLst>
              <a:gd name="adj" fmla="val 16667"/>
            </a:avLst>
          </a:prstGeom>
          <a:solidFill>
            <a:srgbClr val="BFCF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500" rIns="13500" anchor="ctr" anchorCtr="1"/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7E5A60CB-EB29-4EBF-BD85-47EFAD5AA373}" type="datetime1">
              <a:rPr lang="fr-FR" altLang="fr-FR" sz="900" b="0" i="0" smtClean="0">
                <a:latin typeface="Tahoma" pitchFamily="34" charset="0"/>
                <a:cs typeface="Tahoma" pitchFamily="34" charset="0"/>
              </a:rPr>
              <a:t>15/10/2024</a:t>
            </a:fld>
            <a:endParaRPr lang="fr-FR" altLang="fr-FR" sz="900" b="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122" name="Rectangle 2" descr="&#10;&#10;&#10;&#10;"/>
          <p:cNvSpPr>
            <a:spLocks noGrp="1" noChangeArrowheads="1"/>
          </p:cNvSpPr>
          <p:nvPr>
            <p:ph type="ctrTitle"/>
          </p:nvPr>
        </p:nvSpPr>
        <p:spPr bwMode="auto">
          <a:xfrm>
            <a:off x="1212229" y="1691628"/>
            <a:ext cx="6688337" cy="85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3000"/>
            </a:lvl1pPr>
          </a:lstStyle>
          <a:p>
            <a:pPr lvl="0"/>
            <a:r>
              <a:rPr lang="fr-FR" altLang="fr-FR" noProof="0" dirty="0"/>
              <a:t>Titre</a:t>
            </a:r>
            <a:br>
              <a:rPr lang="fr-FR" altLang="fr-FR" noProof="0" dirty="0"/>
            </a:br>
            <a:r>
              <a:rPr lang="fr-FR" altLang="fr-FR" noProof="0" dirty="0"/>
              <a:t>Lorem ipsum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4056471-E725-4E74-BB2D-C4BBAE04191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472" r="74274" b="12944"/>
          <a:stretch/>
        </p:blipFill>
        <p:spPr bwMode="auto">
          <a:xfrm>
            <a:off x="3650721" y="4459377"/>
            <a:ext cx="1206612" cy="4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Résultat de recherche d'images pour &quot;ubo&quot;">
            <a:extLst>
              <a:ext uri="{FF2B5EF4-FFF2-40B4-BE49-F238E27FC236}">
                <a16:creationId xmlns:a16="http://schemas.microsoft.com/office/drawing/2014/main" id="{C10392D1-A4D8-441C-B758-F9871EABCD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253" y="4459377"/>
            <a:ext cx="1182470" cy="4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T Atlantique, une grande école d'ingénieurs généralistes">
            <a:extLst>
              <a:ext uri="{FF2B5EF4-FFF2-40B4-BE49-F238E27FC236}">
                <a16:creationId xmlns:a16="http://schemas.microsoft.com/office/drawing/2014/main" id="{ADFDB9C5-C5CA-4916-8B77-64A5E2F7829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9" t="14875" r="9546" b="14921"/>
          <a:stretch/>
        </p:blipFill>
        <p:spPr bwMode="auto">
          <a:xfrm>
            <a:off x="6381643" y="4469750"/>
            <a:ext cx="827581" cy="4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10CE4D67-8C1C-4F2C-81E0-E027FDA6051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380143" y="4459377"/>
            <a:ext cx="1519655" cy="486000"/>
            <a:chOff x="3161363" y="1618298"/>
            <a:chExt cx="10243250" cy="3275889"/>
          </a:xfrm>
        </p:grpSpPr>
        <p:pic>
          <p:nvPicPr>
            <p:cNvPr id="11" name="Picture 4" descr="Logo DGA • AMEFO">
              <a:extLst>
                <a:ext uri="{FF2B5EF4-FFF2-40B4-BE49-F238E27FC236}">
                  <a16:creationId xmlns:a16="http://schemas.microsoft.com/office/drawing/2014/main" id="{58CABC05-4BBC-4F23-8195-4C482574212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1363" y="1618298"/>
              <a:ext cx="3178068" cy="3275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Ministère des Armées - Agence de l'Innovation de Défense ...">
              <a:extLst>
                <a:ext uri="{FF2B5EF4-FFF2-40B4-BE49-F238E27FC236}">
                  <a16:creationId xmlns:a16="http://schemas.microsoft.com/office/drawing/2014/main" id="{937E8809-31A3-48E0-822E-23535556462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07" t="22954" b="22226"/>
            <a:stretch/>
          </p:blipFill>
          <p:spPr bwMode="auto">
            <a:xfrm>
              <a:off x="6502263" y="1697006"/>
              <a:ext cx="6902350" cy="3118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63146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3A19E8C-1282-45DF-B3F1-A599243586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tabLst>
                <a:tab pos="4927600" algn="r"/>
              </a:tabLst>
              <a:defRPr/>
            </a:pPr>
            <a:fld id="{E8DF1434-D3D2-45E0-898B-14DD00B02A28}" type="datetime1">
              <a:rPr lang="fr-FR" smtClean="0"/>
              <a:pPr algn="r">
                <a:tabLst>
                  <a:tab pos="4927600" algn="r"/>
                </a:tabLst>
                <a:defRPr/>
              </a:pPr>
              <a:t>15/10/2024</a:t>
            </a:fld>
            <a:r>
              <a:rPr lang="fr-FR" dirty="0"/>
              <a:t> - </a:t>
            </a:r>
            <a:fld id="{941206D8-E9F2-42A5-86EC-EE72095DCE6F}" type="slidenum">
              <a:rPr lang="fr-FR" smtClean="0"/>
              <a:pPr algn="r">
                <a:tabLst>
                  <a:tab pos="4927600" algn="r"/>
                </a:tabLst>
                <a:defRPr/>
              </a:pPr>
              <a:t>‹N°›</a:t>
            </a:fld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37E70D2-ACAA-48D8-A262-E946B910F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65" y="1"/>
            <a:ext cx="8351935" cy="104774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9813E013-203C-4B51-9FC7-C4B9242419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200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5FD30E01-5B36-48CA-8E92-FA6B7FE75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200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024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09658" y="105375"/>
            <a:ext cx="8229600" cy="4499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74514"/>
            <a:ext cx="8229600" cy="3394472"/>
          </a:xfrm>
          <a:prstGeom prst="rect">
            <a:avLst/>
          </a:prstGeom>
        </p:spPr>
        <p:txBody>
          <a:bodyPr/>
          <a:lstStyle>
            <a:lvl1pPr marL="269081" indent="-269081">
              <a:buSzPct val="90000"/>
              <a:buFont typeface="Wingdings" panose="05000000000000000000" pitchFamily="2" charset="2"/>
              <a:buChar char="Ø"/>
              <a:defRPr/>
            </a:lvl1pPr>
            <a:lvl2pPr marL="602456" indent="-259556">
              <a:buSzPct val="90000"/>
              <a:tabLst>
                <a:tab pos="807244" algn="l"/>
              </a:tabLst>
              <a:defRPr sz="1800"/>
            </a:lvl2pPr>
            <a:lvl3pPr marL="941785" indent="-255985">
              <a:defRPr sz="1650"/>
            </a:lvl3pPr>
            <a:lvl4pPr marL="1275160" indent="-241697">
              <a:tabLst>
                <a:tab pos="1210866" algn="l"/>
              </a:tabLst>
              <a:defRPr/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846669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70115768-D077-4922-8ED5-6319E4487A39}"/>
              </a:ext>
            </a:extLst>
          </p:cNvPr>
          <p:cNvSpPr txBox="1">
            <a:spLocks/>
          </p:cNvSpPr>
          <p:nvPr userDrawn="1"/>
        </p:nvSpPr>
        <p:spPr>
          <a:xfrm>
            <a:off x="709658" y="98965"/>
            <a:ext cx="8229600" cy="44990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9pPr>
          </a:lstStyle>
          <a:p>
            <a:r>
              <a:rPr lang="fr-FR" sz="2400" kern="0"/>
              <a:t>Titre</a:t>
            </a:r>
            <a:endParaRPr lang="fr-FR" sz="2400" kern="0" dirty="0"/>
          </a:p>
        </p:txBody>
      </p:sp>
    </p:spTree>
    <p:extLst>
      <p:ext uri="{BB962C8B-B14F-4D97-AF65-F5344CB8AC3E}">
        <p14:creationId xmlns:p14="http://schemas.microsoft.com/office/powerpoint/2010/main" val="17472752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E93EBDC0-1BE1-4BC6-8376-8660443E0C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658" y="98965"/>
            <a:ext cx="8229600" cy="4499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0548727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 err="1"/>
              <a:t>Modifez</a:t>
            </a:r>
            <a:r>
              <a:rPr lang="fr-FR" dirty="0"/>
              <a:t>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CDA55736-2FB7-4047-8EDF-C1C78EBB25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658" y="98965"/>
            <a:ext cx="8229600" cy="4499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994012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89D567A9-A1D3-45AE-826C-AE64148426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658" y="98965"/>
            <a:ext cx="8229600" cy="4499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0032506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9131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748553"/>
            <a:ext cx="3008313" cy="327772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748554"/>
            <a:ext cx="5111750" cy="3724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397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C1D1E016-4E4D-409B-89BC-E4A5806273F8}"/>
              </a:ext>
            </a:extLst>
          </p:cNvPr>
          <p:cNvSpPr txBox="1">
            <a:spLocks/>
          </p:cNvSpPr>
          <p:nvPr userDrawn="1"/>
        </p:nvSpPr>
        <p:spPr>
          <a:xfrm>
            <a:off x="709658" y="98965"/>
            <a:ext cx="8229600" cy="44990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9pPr>
          </a:lstStyle>
          <a:p>
            <a:r>
              <a:rPr lang="fr-FR" sz="2400" kern="0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5159763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77510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AF3852D-1517-4F72-8362-0FE69A6B7055}"/>
              </a:ext>
            </a:extLst>
          </p:cNvPr>
          <p:cNvSpPr txBox="1">
            <a:spLocks/>
          </p:cNvSpPr>
          <p:nvPr userDrawn="1"/>
        </p:nvSpPr>
        <p:spPr>
          <a:xfrm>
            <a:off x="709658" y="98965"/>
            <a:ext cx="8229600" cy="44990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9pPr>
          </a:lstStyle>
          <a:p>
            <a:r>
              <a:rPr lang="fr-FR" sz="2400" kern="0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5524223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4236244"/>
          </a:xfrm>
          <a:prstGeom prst="rect">
            <a:avLst/>
          </a:prstGeom>
          <a:solidFill>
            <a:srgbClr val="BFCF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 sz="750" dirty="0"/>
          </a:p>
        </p:txBody>
      </p:sp>
      <p:sp>
        <p:nvSpPr>
          <p:cNvPr id="5" name="AutoShape 22"/>
          <p:cNvSpPr>
            <a:spLocks noChangeArrowheads="1"/>
          </p:cNvSpPr>
          <p:nvPr userDrawn="1"/>
        </p:nvSpPr>
        <p:spPr bwMode="auto">
          <a:xfrm>
            <a:off x="212726" y="4533904"/>
            <a:ext cx="3267075" cy="336947"/>
          </a:xfrm>
          <a:prstGeom prst="roundRect">
            <a:avLst>
              <a:gd name="adj" fmla="val 16667"/>
            </a:avLst>
          </a:prstGeom>
          <a:solidFill>
            <a:srgbClr val="BFCF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500" rIns="13500" anchor="ctr" anchorCtr="1"/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7E5A60CB-EB29-4EBF-BD85-47EFAD5AA373}" type="datetime1">
              <a:rPr lang="fr-FR" altLang="fr-FR" sz="900" b="0" i="0" smtClean="0">
                <a:latin typeface="Tahoma" pitchFamily="34" charset="0"/>
                <a:cs typeface="Tahoma" pitchFamily="34" charset="0"/>
              </a:rPr>
              <a:t>15/10/2024</a:t>
            </a:fld>
            <a:endParaRPr lang="fr-FR" altLang="fr-FR" sz="900" b="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122" name="Rectangle 2" descr="&#10;&#10;&#10;&#10;"/>
          <p:cNvSpPr>
            <a:spLocks noGrp="1" noChangeArrowheads="1"/>
          </p:cNvSpPr>
          <p:nvPr>
            <p:ph type="ctrTitle"/>
          </p:nvPr>
        </p:nvSpPr>
        <p:spPr bwMode="auto">
          <a:xfrm>
            <a:off x="1187452" y="768649"/>
            <a:ext cx="6688337" cy="85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3000"/>
            </a:lvl1pPr>
          </a:lstStyle>
          <a:p>
            <a:pPr lvl="0"/>
            <a:r>
              <a:rPr lang="fr-FR" altLang="fr-FR" noProof="0" dirty="0"/>
              <a:t>Titre</a:t>
            </a:r>
            <a:br>
              <a:rPr lang="fr-FR" altLang="fr-FR" noProof="0" dirty="0"/>
            </a:br>
            <a:r>
              <a:rPr lang="fr-FR" altLang="fr-FR" noProof="0" dirty="0"/>
              <a:t>Lorem ipsum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 hasCustomPrompt="1"/>
          </p:nvPr>
        </p:nvSpPr>
        <p:spPr bwMode="auto">
          <a:xfrm>
            <a:off x="1187451" y="1621636"/>
            <a:ext cx="7632700" cy="80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pPr lvl="0"/>
            <a:r>
              <a:rPr lang="fr-FR" altLang="fr-FR" noProof="0" dirty="0"/>
              <a:t>Sous titre</a:t>
            </a:r>
          </a:p>
          <a:p>
            <a:pPr lvl="0"/>
            <a:r>
              <a:rPr lang="fr-FR" altLang="fr-FR" noProof="0" dirty="0"/>
              <a:t>Lorem ipsum </a:t>
            </a:r>
            <a:r>
              <a:rPr lang="fr-FR" altLang="fr-FR" noProof="0" dirty="0" err="1"/>
              <a:t>dolor</a:t>
            </a:r>
            <a:r>
              <a:rPr lang="fr-FR" altLang="fr-FR" noProof="0" dirty="0"/>
              <a:t> </a:t>
            </a:r>
            <a:r>
              <a:rPr lang="fr-FR" altLang="fr-FR" noProof="0" dirty="0" err="1"/>
              <a:t>sit</a:t>
            </a:r>
            <a:r>
              <a:rPr lang="fr-FR" altLang="fr-FR" noProof="0" dirty="0"/>
              <a:t> </a:t>
            </a:r>
            <a:r>
              <a:rPr lang="fr-FR" altLang="fr-FR" noProof="0" dirty="0" err="1"/>
              <a:t>amet</a:t>
            </a:r>
            <a:r>
              <a:rPr lang="fr-FR" altLang="fr-FR" noProof="0" dirty="0"/>
              <a:t>, </a:t>
            </a:r>
            <a:r>
              <a:rPr lang="fr-FR" altLang="fr-FR" noProof="0" dirty="0" err="1"/>
              <a:t>consectetuer</a:t>
            </a:r>
            <a:r>
              <a:rPr lang="fr-FR" altLang="fr-FR" noProof="0" dirty="0"/>
              <a:t> </a:t>
            </a:r>
            <a:r>
              <a:rPr lang="fr-FR" altLang="fr-FR" noProof="0" dirty="0" err="1"/>
              <a:t>adipiscing</a:t>
            </a:r>
            <a:r>
              <a:rPr lang="fr-FR" altLang="fr-FR" noProof="0" dirty="0"/>
              <a:t>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4056471-E725-4E74-BB2D-C4BBAE04191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472" r="74274" b="12944"/>
          <a:stretch/>
        </p:blipFill>
        <p:spPr bwMode="auto">
          <a:xfrm>
            <a:off x="3650721" y="4459377"/>
            <a:ext cx="1206612" cy="4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Résultat de recherche d'images pour &quot;ubo&quot;">
            <a:extLst>
              <a:ext uri="{FF2B5EF4-FFF2-40B4-BE49-F238E27FC236}">
                <a16:creationId xmlns:a16="http://schemas.microsoft.com/office/drawing/2014/main" id="{C10392D1-A4D8-441C-B758-F9871EABCD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253" y="4459377"/>
            <a:ext cx="1182470" cy="4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T Atlantique, une grande école d'ingénieurs généralistes">
            <a:extLst>
              <a:ext uri="{FF2B5EF4-FFF2-40B4-BE49-F238E27FC236}">
                <a16:creationId xmlns:a16="http://schemas.microsoft.com/office/drawing/2014/main" id="{ADFDB9C5-C5CA-4916-8B77-64A5E2F7829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9" t="14875" r="9546" b="14921"/>
          <a:stretch/>
        </p:blipFill>
        <p:spPr bwMode="auto">
          <a:xfrm>
            <a:off x="6381643" y="4469750"/>
            <a:ext cx="827581" cy="4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10CE4D67-8C1C-4F2C-81E0-E027FDA6051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380143" y="4459377"/>
            <a:ext cx="1519655" cy="486000"/>
            <a:chOff x="3161363" y="1618298"/>
            <a:chExt cx="10243250" cy="3275889"/>
          </a:xfrm>
        </p:grpSpPr>
        <p:pic>
          <p:nvPicPr>
            <p:cNvPr id="11" name="Picture 4" descr="Logo DGA • AMEFO">
              <a:extLst>
                <a:ext uri="{FF2B5EF4-FFF2-40B4-BE49-F238E27FC236}">
                  <a16:creationId xmlns:a16="http://schemas.microsoft.com/office/drawing/2014/main" id="{58CABC05-4BBC-4F23-8195-4C482574212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1363" y="1618298"/>
              <a:ext cx="3178068" cy="3275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Ministère des Armées - Agence de l'Innovation de Défense ...">
              <a:extLst>
                <a:ext uri="{FF2B5EF4-FFF2-40B4-BE49-F238E27FC236}">
                  <a16:creationId xmlns:a16="http://schemas.microsoft.com/office/drawing/2014/main" id="{937E8809-31A3-48E0-822E-23535556462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07" t="22954" b="22226"/>
            <a:stretch/>
          </p:blipFill>
          <p:spPr bwMode="auto">
            <a:xfrm>
              <a:off x="6502263" y="1697006"/>
              <a:ext cx="6902350" cy="3118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1C36DCDA-8A10-4FD0-8BD4-9A2FFBF90E0B}"/>
              </a:ext>
            </a:extLst>
          </p:cNvPr>
          <p:cNvCxnSpPr/>
          <p:nvPr userDrawn="1"/>
        </p:nvCxnSpPr>
        <p:spPr bwMode="auto">
          <a:xfrm flipH="1">
            <a:off x="1187451" y="1621636"/>
            <a:ext cx="7219277" cy="0"/>
          </a:xfrm>
          <a:prstGeom prst="line">
            <a:avLst/>
          </a:prstGeom>
          <a:solidFill>
            <a:srgbClr val="9BE0E9"/>
          </a:solidFill>
          <a:ln w="19050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 3">
            <a:extLst>
              <a:ext uri="{FF2B5EF4-FFF2-40B4-BE49-F238E27FC236}">
                <a16:creationId xmlns:a16="http://schemas.microsoft.com/office/drawing/2014/main" id="{FC0EC877-2E59-498C-AF84-2B32358701A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7449" y="2867377"/>
            <a:ext cx="7280090" cy="30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ahoma" pitchFamily="34" charset="0"/>
              <a:buChar char="◊"/>
              <a:defRPr sz="2800">
                <a:solidFill>
                  <a:schemeClr val="tx2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ahoma" pitchFamily="34" charset="0"/>
              <a:buChar char="◊"/>
              <a:defRPr sz="2400">
                <a:solidFill>
                  <a:schemeClr val="tx2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9pPr>
          </a:lstStyle>
          <a:p>
            <a:pPr>
              <a:tabLst>
                <a:tab pos="1749029" algn="l"/>
              </a:tabLst>
            </a:pPr>
            <a:r>
              <a:rPr lang="fr-FR" altLang="fr-FR" sz="1500" b="0" kern="0" dirty="0">
                <a:solidFill>
                  <a:schemeClr val="tx2">
                    <a:lumMod val="75000"/>
                  </a:schemeClr>
                </a:solidFill>
              </a:rPr>
              <a:t>Directeur de thèse :	Monsieur </a:t>
            </a:r>
            <a:r>
              <a:rPr lang="fr-FR" altLang="fr-FR" sz="1500" b="1" kern="0" dirty="0">
                <a:solidFill>
                  <a:schemeClr val="tx2">
                    <a:lumMod val="75000"/>
                  </a:schemeClr>
                </a:solidFill>
              </a:rPr>
              <a:t>Vincent LAUR</a:t>
            </a:r>
            <a:r>
              <a:rPr lang="fr-FR" altLang="fr-FR" sz="1500" b="0" kern="0" dirty="0">
                <a:solidFill>
                  <a:schemeClr val="tx2">
                    <a:lumMod val="75000"/>
                  </a:schemeClr>
                </a:solidFill>
              </a:rPr>
              <a:t>, Professeur des Universités, UBO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AB9F5BE4-0091-449B-BDD7-8B7D19DC9CC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6461" y="2567830"/>
            <a:ext cx="5952939" cy="30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ahoma" pitchFamily="34" charset="0"/>
              <a:buChar char="◊"/>
              <a:defRPr sz="2800">
                <a:solidFill>
                  <a:schemeClr val="tx2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ahoma" pitchFamily="34" charset="0"/>
              <a:buChar char="◊"/>
              <a:defRPr sz="2400">
                <a:solidFill>
                  <a:schemeClr val="tx2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9pPr>
          </a:lstStyle>
          <a:p>
            <a:r>
              <a:rPr lang="fr-FR" altLang="fr-FR" sz="1500" b="0" kern="0" dirty="0">
                <a:solidFill>
                  <a:schemeClr val="tx2">
                    <a:lumMod val="75000"/>
                  </a:schemeClr>
                </a:solidFill>
              </a:rPr>
              <a:t>Thèse soutenue par </a:t>
            </a:r>
            <a:r>
              <a:rPr lang="fr-FR" altLang="fr-FR" sz="1500" b="1" kern="0" dirty="0">
                <a:solidFill>
                  <a:schemeClr val="tx2">
                    <a:lumMod val="75000"/>
                  </a:schemeClr>
                </a:solidFill>
              </a:rPr>
              <a:t>Norbert PARKER</a:t>
            </a:r>
            <a:r>
              <a:rPr lang="fr-FR" altLang="fr-FR" sz="1500" b="0" kern="0" dirty="0">
                <a:solidFill>
                  <a:schemeClr val="tx2">
                    <a:lumMod val="75000"/>
                  </a:schemeClr>
                </a:solidFill>
              </a:rPr>
              <a:t>, norbert.parker@univ-brest.fr  </a:t>
            </a: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45D93AB5-2001-498D-AE2F-4A6082CB0F2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7450" y="3144460"/>
            <a:ext cx="7219278" cy="56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ahoma" pitchFamily="34" charset="0"/>
              <a:buChar char="◊"/>
              <a:defRPr sz="2800">
                <a:solidFill>
                  <a:schemeClr val="tx2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ahoma" pitchFamily="34" charset="0"/>
              <a:buChar char="◊"/>
              <a:defRPr sz="2400">
                <a:solidFill>
                  <a:schemeClr val="tx2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9pPr>
          </a:lstStyle>
          <a:p>
            <a:pPr defTabSz="572691"/>
            <a:r>
              <a:rPr lang="fr-FR" altLang="fr-FR" sz="1500" b="0" kern="0" dirty="0">
                <a:solidFill>
                  <a:schemeClr val="tx2">
                    <a:lumMod val="75000"/>
                  </a:schemeClr>
                </a:solidFill>
              </a:rPr>
              <a:t>Encadrants : 	Madame </a:t>
            </a:r>
            <a:r>
              <a:rPr lang="fr-FR" altLang="fr-FR" sz="1500" b="1" kern="0" dirty="0">
                <a:solidFill>
                  <a:schemeClr val="tx2">
                    <a:lumMod val="75000"/>
                  </a:schemeClr>
                </a:solidFill>
              </a:rPr>
              <a:t>Camilla KÄRNFELT</a:t>
            </a:r>
            <a:r>
              <a:rPr lang="fr-FR" altLang="fr-FR" sz="1500" b="0" kern="0" dirty="0">
                <a:solidFill>
                  <a:schemeClr val="tx2">
                    <a:lumMod val="75000"/>
                  </a:schemeClr>
                </a:solidFill>
              </a:rPr>
              <a:t>, Ingénieure d’Étude, IMT-A</a:t>
            </a:r>
          </a:p>
          <a:p>
            <a:pPr defTabSz="572691"/>
            <a:r>
              <a:rPr lang="fr-FR" altLang="fr-FR" sz="1500" b="0" kern="0" dirty="0">
                <a:solidFill>
                  <a:schemeClr val="tx2">
                    <a:lumMod val="75000"/>
                  </a:schemeClr>
                </a:solidFill>
              </a:rPr>
              <a:t>		Monsieur </a:t>
            </a:r>
            <a:r>
              <a:rPr lang="fr-FR" altLang="fr-FR" sz="1500" b="1" kern="0" dirty="0">
                <a:solidFill>
                  <a:schemeClr val="tx2">
                    <a:lumMod val="75000"/>
                  </a:schemeClr>
                </a:solidFill>
              </a:rPr>
              <a:t>Vincent CASTEL</a:t>
            </a:r>
            <a:r>
              <a:rPr lang="fr-FR" altLang="fr-FR" sz="1500" b="0" kern="0" dirty="0">
                <a:solidFill>
                  <a:schemeClr val="tx2">
                    <a:lumMod val="75000"/>
                  </a:schemeClr>
                </a:solidFill>
              </a:rPr>
              <a:t>, Maître de Conférences, IMT-A</a:t>
            </a:r>
          </a:p>
        </p:txBody>
      </p:sp>
    </p:spTree>
    <p:extLst>
      <p:ext uri="{BB962C8B-B14F-4D97-AF65-F5344CB8AC3E}">
        <p14:creationId xmlns:p14="http://schemas.microsoft.com/office/powerpoint/2010/main" val="8003424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-15602" y="0"/>
            <a:ext cx="9144000" cy="4236244"/>
          </a:xfrm>
          <a:prstGeom prst="rect">
            <a:avLst/>
          </a:prstGeom>
          <a:solidFill>
            <a:srgbClr val="BFCF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 sz="750" dirty="0"/>
          </a:p>
        </p:txBody>
      </p:sp>
      <p:sp>
        <p:nvSpPr>
          <p:cNvPr id="5" name="AutoShape 22"/>
          <p:cNvSpPr>
            <a:spLocks noChangeArrowheads="1"/>
          </p:cNvSpPr>
          <p:nvPr userDrawn="1"/>
        </p:nvSpPr>
        <p:spPr bwMode="auto">
          <a:xfrm>
            <a:off x="212726" y="4533904"/>
            <a:ext cx="3267075" cy="336947"/>
          </a:xfrm>
          <a:prstGeom prst="roundRect">
            <a:avLst>
              <a:gd name="adj" fmla="val 16667"/>
            </a:avLst>
          </a:prstGeom>
          <a:solidFill>
            <a:srgbClr val="BFCF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500" rIns="13500" anchor="ctr" anchorCtr="1"/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7E5A60CB-EB29-4EBF-BD85-47EFAD5AA373}" type="datetime1">
              <a:rPr lang="fr-FR" altLang="fr-FR" sz="900" b="0" i="0" smtClean="0">
                <a:latin typeface="Tahoma" pitchFamily="34" charset="0"/>
                <a:cs typeface="Tahoma" pitchFamily="34" charset="0"/>
              </a:rPr>
              <a:t>15/10/2024</a:t>
            </a:fld>
            <a:endParaRPr lang="fr-FR" altLang="fr-FR" sz="900" b="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122" name="Rectangle 2" descr="&#10;&#10;&#10;&#10;"/>
          <p:cNvSpPr>
            <a:spLocks noGrp="1" noChangeArrowheads="1"/>
          </p:cNvSpPr>
          <p:nvPr>
            <p:ph type="ctrTitle"/>
          </p:nvPr>
        </p:nvSpPr>
        <p:spPr bwMode="auto">
          <a:xfrm>
            <a:off x="1212229" y="1691628"/>
            <a:ext cx="6688337" cy="85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3000"/>
            </a:lvl1pPr>
          </a:lstStyle>
          <a:p>
            <a:pPr lvl="0"/>
            <a:r>
              <a:rPr lang="fr-FR" altLang="fr-FR" noProof="0" dirty="0"/>
              <a:t>Titre</a:t>
            </a:r>
            <a:br>
              <a:rPr lang="fr-FR" altLang="fr-FR" noProof="0" dirty="0"/>
            </a:br>
            <a:r>
              <a:rPr lang="fr-FR" altLang="fr-FR" noProof="0" dirty="0"/>
              <a:t>Lorem ipsum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4056471-E725-4E74-BB2D-C4BBAE04191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472" r="74274" b="12944"/>
          <a:stretch/>
        </p:blipFill>
        <p:spPr bwMode="auto">
          <a:xfrm>
            <a:off x="3650721" y="4459377"/>
            <a:ext cx="1206612" cy="4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Résultat de recherche d'images pour &quot;ubo&quot;">
            <a:extLst>
              <a:ext uri="{FF2B5EF4-FFF2-40B4-BE49-F238E27FC236}">
                <a16:creationId xmlns:a16="http://schemas.microsoft.com/office/drawing/2014/main" id="{C10392D1-A4D8-441C-B758-F9871EABCD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253" y="4459377"/>
            <a:ext cx="1182470" cy="4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T Atlantique, une grande école d'ingénieurs généralistes">
            <a:extLst>
              <a:ext uri="{FF2B5EF4-FFF2-40B4-BE49-F238E27FC236}">
                <a16:creationId xmlns:a16="http://schemas.microsoft.com/office/drawing/2014/main" id="{ADFDB9C5-C5CA-4916-8B77-64A5E2F7829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9" t="14875" r="9546" b="14921"/>
          <a:stretch/>
        </p:blipFill>
        <p:spPr bwMode="auto">
          <a:xfrm>
            <a:off x="6381643" y="4469750"/>
            <a:ext cx="827581" cy="4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10CE4D67-8C1C-4F2C-81E0-E027FDA6051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380143" y="4459377"/>
            <a:ext cx="1519655" cy="486000"/>
            <a:chOff x="3161363" y="1618298"/>
            <a:chExt cx="10243250" cy="3275889"/>
          </a:xfrm>
        </p:grpSpPr>
        <p:pic>
          <p:nvPicPr>
            <p:cNvPr id="11" name="Picture 4" descr="Logo DGA • AMEFO">
              <a:extLst>
                <a:ext uri="{FF2B5EF4-FFF2-40B4-BE49-F238E27FC236}">
                  <a16:creationId xmlns:a16="http://schemas.microsoft.com/office/drawing/2014/main" id="{58CABC05-4BBC-4F23-8195-4C482574212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1363" y="1618298"/>
              <a:ext cx="3178068" cy="3275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Ministère des Armées - Agence de l'Innovation de Défense ...">
              <a:extLst>
                <a:ext uri="{FF2B5EF4-FFF2-40B4-BE49-F238E27FC236}">
                  <a16:creationId xmlns:a16="http://schemas.microsoft.com/office/drawing/2014/main" id="{937E8809-31A3-48E0-822E-23535556462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07" t="22954" b="22226"/>
            <a:stretch/>
          </p:blipFill>
          <p:spPr bwMode="auto">
            <a:xfrm>
              <a:off x="6502263" y="1697006"/>
              <a:ext cx="6902350" cy="3118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73995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761556F-41D8-4206-A6B6-4536B4547F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tabLst>
                <a:tab pos="4927600" algn="r"/>
              </a:tabLst>
              <a:defRPr/>
            </a:pPr>
            <a:fld id="{E8DF1434-D3D2-45E0-898B-14DD00B02A28}" type="datetime1">
              <a:rPr lang="fr-FR" smtClean="0"/>
              <a:pPr algn="r">
                <a:tabLst>
                  <a:tab pos="4927600" algn="r"/>
                </a:tabLst>
                <a:defRPr/>
              </a:pPr>
              <a:t>15/10/2024</a:t>
            </a:fld>
            <a:r>
              <a:rPr lang="fr-FR" dirty="0"/>
              <a:t> - </a:t>
            </a:r>
            <a:fld id="{941206D8-E9F2-42A5-86EC-EE72095DCE6F}" type="slidenum">
              <a:rPr lang="fr-FR" smtClean="0"/>
              <a:pPr algn="r">
                <a:tabLst>
                  <a:tab pos="4927600" algn="r"/>
                </a:tabLst>
                <a:defRPr/>
              </a:pPr>
              <a:t>‹N°›</a:t>
            </a:fld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49B16BD0-BBEE-435A-9BF4-03518F7EA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65" y="1"/>
            <a:ext cx="8351935" cy="1047749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91222157-BFBC-4FEE-BEEA-A75296E8B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7AFDA668-5443-480C-9F1F-DB5AD8885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7693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B5A3970A-7416-416D-9684-18FE5820D3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u contenu 5">
            <a:extLst>
              <a:ext uri="{FF2B5EF4-FFF2-40B4-BE49-F238E27FC236}">
                <a16:creationId xmlns:a16="http://schemas.microsoft.com/office/drawing/2014/main" id="{0A566713-18DC-4AEE-9D1B-02CD2F18AF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7693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91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09658" y="105375"/>
            <a:ext cx="8229600" cy="4499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74514"/>
            <a:ext cx="8229600" cy="3394472"/>
          </a:xfrm>
          <a:prstGeom prst="rect">
            <a:avLst/>
          </a:prstGeom>
        </p:spPr>
        <p:txBody>
          <a:bodyPr/>
          <a:lstStyle>
            <a:lvl1pPr marL="269081" indent="-269081">
              <a:buSzPct val="90000"/>
              <a:buFont typeface="Wingdings" panose="05000000000000000000" pitchFamily="2" charset="2"/>
              <a:buChar char="Ø"/>
              <a:defRPr/>
            </a:lvl1pPr>
            <a:lvl2pPr marL="602456" indent="-259556">
              <a:buSzPct val="90000"/>
              <a:tabLst>
                <a:tab pos="807244" algn="l"/>
              </a:tabLst>
              <a:defRPr sz="1800"/>
            </a:lvl2pPr>
            <a:lvl3pPr marL="941785" indent="-255985">
              <a:defRPr sz="1650"/>
            </a:lvl3pPr>
            <a:lvl4pPr marL="1275160" indent="-241697">
              <a:tabLst>
                <a:tab pos="1210866" algn="l"/>
              </a:tabLst>
              <a:defRPr/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113473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70115768-D077-4922-8ED5-6319E4487A39}"/>
              </a:ext>
            </a:extLst>
          </p:cNvPr>
          <p:cNvSpPr txBox="1">
            <a:spLocks/>
          </p:cNvSpPr>
          <p:nvPr userDrawn="1"/>
        </p:nvSpPr>
        <p:spPr>
          <a:xfrm>
            <a:off x="709658" y="98965"/>
            <a:ext cx="8229600" cy="44990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9pPr>
          </a:lstStyle>
          <a:p>
            <a:r>
              <a:rPr lang="fr-FR" sz="2400" kern="0"/>
              <a:t>Titre</a:t>
            </a:r>
            <a:endParaRPr lang="fr-FR" sz="2400" kern="0" dirty="0"/>
          </a:p>
        </p:txBody>
      </p:sp>
    </p:spTree>
    <p:extLst>
      <p:ext uri="{BB962C8B-B14F-4D97-AF65-F5344CB8AC3E}">
        <p14:creationId xmlns:p14="http://schemas.microsoft.com/office/powerpoint/2010/main" val="15466283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E93EBDC0-1BE1-4BC6-8376-8660443E0C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658" y="98965"/>
            <a:ext cx="8229600" cy="4499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8177194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 err="1"/>
              <a:t>Modifez</a:t>
            </a:r>
            <a:r>
              <a:rPr lang="fr-FR" dirty="0"/>
              <a:t>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CDA55736-2FB7-4047-8EDF-C1C78EBB25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658" y="98965"/>
            <a:ext cx="8229600" cy="4499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7789570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89D567A9-A1D3-45AE-826C-AE64148426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658" y="98965"/>
            <a:ext cx="8229600" cy="4499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9048756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09710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748553"/>
            <a:ext cx="3008313" cy="327772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748554"/>
            <a:ext cx="5111750" cy="3724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397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C1D1E016-4E4D-409B-89BC-E4A5806273F8}"/>
              </a:ext>
            </a:extLst>
          </p:cNvPr>
          <p:cNvSpPr txBox="1">
            <a:spLocks/>
          </p:cNvSpPr>
          <p:nvPr userDrawn="1"/>
        </p:nvSpPr>
        <p:spPr>
          <a:xfrm>
            <a:off x="709658" y="98965"/>
            <a:ext cx="8229600" cy="44990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9pPr>
          </a:lstStyle>
          <a:p>
            <a:r>
              <a:rPr lang="fr-FR" sz="2400" kern="0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5777416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77510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AF3852D-1517-4F72-8362-0FE69A6B7055}"/>
              </a:ext>
            </a:extLst>
          </p:cNvPr>
          <p:cNvSpPr txBox="1">
            <a:spLocks/>
          </p:cNvSpPr>
          <p:nvPr userDrawn="1"/>
        </p:nvSpPr>
        <p:spPr>
          <a:xfrm>
            <a:off x="709658" y="98965"/>
            <a:ext cx="8229600" cy="44990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folHlink"/>
                </a:solidFill>
                <a:latin typeface="Levenim MT" pitchFamily="2" charset="-79"/>
                <a:cs typeface="Arial" pitchFamily="34" charset="0"/>
              </a:defRPr>
            </a:lvl9pPr>
          </a:lstStyle>
          <a:p>
            <a:r>
              <a:rPr lang="fr-FR" sz="2400" kern="0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42791825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E53BC22A-7A6A-4FBA-A16B-8F47253F4FE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4416039"/>
          </a:xfrm>
          <a:prstGeom prst="rect">
            <a:avLst/>
          </a:prstGeom>
          <a:solidFill>
            <a:srgbClr val="BFCFD8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FR" altLang="fr-FR" sz="750"/>
          </a:p>
        </p:txBody>
      </p:sp>
      <p:sp>
        <p:nvSpPr>
          <p:cNvPr id="5" name="AutoShape 22">
            <a:extLst>
              <a:ext uri="{FF2B5EF4-FFF2-40B4-BE49-F238E27FC236}">
                <a16:creationId xmlns:a16="http://schemas.microsoft.com/office/drawing/2014/main" id="{4DA5D9DC-D4DC-4404-8CEE-B99D7E1631E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2726" y="4623634"/>
            <a:ext cx="3267075" cy="336947"/>
          </a:xfrm>
          <a:prstGeom prst="roundRect">
            <a:avLst>
              <a:gd name="adj" fmla="val 16667"/>
            </a:avLst>
          </a:prstGeom>
          <a:solidFill>
            <a:srgbClr val="BFCFD8"/>
          </a:solidFill>
          <a:ln>
            <a:noFill/>
          </a:ln>
          <a:effectLst/>
        </p:spPr>
        <p:txBody>
          <a:bodyPr wrap="none" lIns="13500" rIns="13500" anchor="ctr" anchorCtr="1"/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900" b="0" i="1" dirty="0">
                <a:latin typeface="Tahoma" pitchFamily="34" charset="0"/>
                <a:cs typeface="Tahoma" pitchFamily="34" charset="0"/>
              </a:rPr>
              <a:t>APMC 2022</a:t>
            </a:r>
            <a:endParaRPr lang="fr-FR" altLang="fr-FR" sz="9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122" name="Rectangle 2" descr="&#10;&#10;&#10;&#10;"/>
          <p:cNvSpPr>
            <a:spLocks noGrp="1" noChangeArrowheads="1"/>
          </p:cNvSpPr>
          <p:nvPr>
            <p:ph type="ctrTitle"/>
          </p:nvPr>
        </p:nvSpPr>
        <p:spPr bwMode="auto">
          <a:xfrm>
            <a:off x="1187450" y="519113"/>
            <a:ext cx="7632700" cy="1102519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2700"/>
            </a:lvl1pPr>
          </a:lstStyle>
          <a:p>
            <a:pPr lvl="0"/>
            <a:r>
              <a:rPr lang="fr-FR" altLang="fr-FR" noProof="0"/>
              <a:t>Titre</a:t>
            </a:r>
            <a:br>
              <a:rPr lang="fr-FR" altLang="fr-FR" noProof="0"/>
            </a:br>
            <a:r>
              <a:rPr lang="fr-FR" altLang="fr-FR" noProof="0"/>
              <a:t>Lorem ipsum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187450" y="2139553"/>
            <a:ext cx="7632700" cy="1314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fr-FR" altLang="fr-FR" noProof="0"/>
              <a:t>Sous titre</a:t>
            </a:r>
          </a:p>
          <a:p>
            <a:pPr lvl="0"/>
            <a:r>
              <a:rPr lang="fr-FR" altLang="fr-FR" noProof="0"/>
              <a:t>Lorem ipsum dolor sit amet, consectetuer adipiscing elit. </a:t>
            </a:r>
          </a:p>
        </p:txBody>
      </p:sp>
    </p:spTree>
    <p:extLst>
      <p:ext uri="{BB962C8B-B14F-4D97-AF65-F5344CB8AC3E}">
        <p14:creationId xmlns:p14="http://schemas.microsoft.com/office/powerpoint/2010/main" val="23406430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3355" y="0"/>
            <a:ext cx="8229600" cy="627534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2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1376" y="820120"/>
            <a:ext cx="8229600" cy="3631028"/>
          </a:xfrm>
          <a:prstGeom prst="rect">
            <a:avLst/>
          </a:prstGeom>
        </p:spPr>
        <p:txBody>
          <a:bodyPr anchor="ctr"/>
          <a:lstStyle>
            <a:lvl1pPr marL="335756" indent="-335756">
              <a:buSzPct val="100000"/>
              <a:buFont typeface="Wingdings" panose="05000000000000000000" pitchFamily="2" charset="2"/>
              <a:buChar char="Ø"/>
              <a:defRPr/>
            </a:lvl1pPr>
            <a:lvl2pPr marL="672704" indent="-329804">
              <a:defRPr sz="1950"/>
            </a:lvl2pPr>
            <a:lvl3pPr marL="942975" indent="-257175">
              <a:defRPr sz="1800"/>
            </a:lvl3pPr>
            <a:lvl4pPr marL="1275160" indent="-246460">
              <a:defRPr sz="1650"/>
            </a:lvl4pPr>
            <a:lvl5pPr marL="1615679" indent="-244079">
              <a:defRPr sz="1500"/>
            </a:lvl5pPr>
          </a:lstStyle>
          <a:p>
            <a:pPr lvl="0"/>
            <a:r>
              <a:rPr lang="en-GB" noProof="0" dirty="0" err="1"/>
              <a:t>Modifiez</a:t>
            </a:r>
            <a:r>
              <a:rPr lang="en-GB" noProof="0" dirty="0"/>
              <a:t>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64026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A0B912-F99B-4BE4-9542-1D31CB409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F03C25C-2564-4422-91BF-4B2D19FFD7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tabLst>
                <a:tab pos="4927600" algn="r"/>
              </a:tabLst>
              <a:defRPr/>
            </a:pPr>
            <a:fld id="{E8DF1434-D3D2-45E0-898B-14DD00B02A28}" type="datetime1">
              <a:rPr lang="fr-FR" smtClean="0"/>
              <a:pPr algn="r">
                <a:tabLst>
                  <a:tab pos="4927600" algn="r"/>
                </a:tabLst>
                <a:defRPr/>
              </a:pPr>
              <a:t>15/10/2024</a:t>
            </a:fld>
            <a:r>
              <a:rPr lang="fr-FR" dirty="0"/>
              <a:t> - </a:t>
            </a:r>
            <a:fld id="{941206D8-E9F2-42A5-86EC-EE72095DCE6F}" type="slidenum">
              <a:rPr lang="fr-FR" smtClean="0"/>
              <a:pPr algn="r">
                <a:tabLst>
                  <a:tab pos="4927600" algn="r"/>
                </a:tabLst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62247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388175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223981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650654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5844022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1079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332282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033782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361294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88165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4236244"/>
          </a:xfrm>
          <a:prstGeom prst="rect">
            <a:avLst/>
          </a:prstGeom>
          <a:solidFill>
            <a:srgbClr val="BFCF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 sz="750" dirty="0"/>
          </a:p>
        </p:txBody>
      </p:sp>
      <p:sp>
        <p:nvSpPr>
          <p:cNvPr id="5" name="AutoShape 22"/>
          <p:cNvSpPr>
            <a:spLocks noChangeArrowheads="1"/>
          </p:cNvSpPr>
          <p:nvPr userDrawn="1"/>
        </p:nvSpPr>
        <p:spPr bwMode="auto">
          <a:xfrm>
            <a:off x="212726" y="4533904"/>
            <a:ext cx="3267075" cy="336947"/>
          </a:xfrm>
          <a:prstGeom prst="roundRect">
            <a:avLst>
              <a:gd name="adj" fmla="val 16667"/>
            </a:avLst>
          </a:prstGeom>
          <a:solidFill>
            <a:srgbClr val="BFCF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500" rIns="13500" anchor="ctr" anchorCtr="1"/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7E5A60CB-EB29-4EBF-BD85-47EFAD5AA373}" type="datetime1">
              <a:rPr lang="fr-FR" altLang="fr-FR" sz="900" b="0" i="0" smtClean="0">
                <a:latin typeface="Tahoma" pitchFamily="34" charset="0"/>
                <a:cs typeface="Tahoma" pitchFamily="34" charset="0"/>
              </a:rPr>
              <a:t>15/10/2024</a:t>
            </a:fld>
            <a:endParaRPr lang="fr-FR" altLang="fr-FR" sz="900" b="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122" name="Rectangle 2" descr="&#10;&#10;&#10;&#10;"/>
          <p:cNvSpPr>
            <a:spLocks noGrp="1" noChangeArrowheads="1"/>
          </p:cNvSpPr>
          <p:nvPr>
            <p:ph type="ctrTitle"/>
          </p:nvPr>
        </p:nvSpPr>
        <p:spPr bwMode="auto">
          <a:xfrm>
            <a:off x="1187452" y="768649"/>
            <a:ext cx="6688337" cy="85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3000"/>
            </a:lvl1pPr>
          </a:lstStyle>
          <a:p>
            <a:pPr lvl="0"/>
            <a:r>
              <a:rPr lang="fr-FR" altLang="fr-FR" noProof="0" dirty="0"/>
              <a:t>Titre</a:t>
            </a:r>
            <a:br>
              <a:rPr lang="fr-FR" altLang="fr-FR" noProof="0" dirty="0"/>
            </a:br>
            <a:r>
              <a:rPr lang="fr-FR" altLang="fr-FR" noProof="0" dirty="0"/>
              <a:t>Lorem ipsum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 hasCustomPrompt="1"/>
          </p:nvPr>
        </p:nvSpPr>
        <p:spPr bwMode="auto">
          <a:xfrm>
            <a:off x="1187451" y="1621636"/>
            <a:ext cx="7632700" cy="80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pPr lvl="0"/>
            <a:r>
              <a:rPr lang="fr-FR" altLang="fr-FR" noProof="0" dirty="0"/>
              <a:t>Sous titre</a:t>
            </a:r>
          </a:p>
          <a:p>
            <a:pPr lvl="0"/>
            <a:r>
              <a:rPr lang="fr-FR" altLang="fr-FR" noProof="0" dirty="0"/>
              <a:t>Lorem ipsum </a:t>
            </a:r>
            <a:r>
              <a:rPr lang="fr-FR" altLang="fr-FR" noProof="0" dirty="0" err="1"/>
              <a:t>dolor</a:t>
            </a:r>
            <a:r>
              <a:rPr lang="fr-FR" altLang="fr-FR" noProof="0" dirty="0"/>
              <a:t> </a:t>
            </a:r>
            <a:r>
              <a:rPr lang="fr-FR" altLang="fr-FR" noProof="0" dirty="0" err="1"/>
              <a:t>sit</a:t>
            </a:r>
            <a:r>
              <a:rPr lang="fr-FR" altLang="fr-FR" noProof="0" dirty="0"/>
              <a:t> </a:t>
            </a:r>
            <a:r>
              <a:rPr lang="fr-FR" altLang="fr-FR" noProof="0" dirty="0" err="1"/>
              <a:t>amet</a:t>
            </a:r>
            <a:r>
              <a:rPr lang="fr-FR" altLang="fr-FR" noProof="0" dirty="0"/>
              <a:t>, </a:t>
            </a:r>
            <a:r>
              <a:rPr lang="fr-FR" altLang="fr-FR" noProof="0" dirty="0" err="1"/>
              <a:t>consectetuer</a:t>
            </a:r>
            <a:r>
              <a:rPr lang="fr-FR" altLang="fr-FR" noProof="0" dirty="0"/>
              <a:t> </a:t>
            </a:r>
            <a:r>
              <a:rPr lang="fr-FR" altLang="fr-FR" noProof="0" dirty="0" err="1"/>
              <a:t>adipiscing</a:t>
            </a:r>
            <a:r>
              <a:rPr lang="fr-FR" altLang="fr-FR" noProof="0" dirty="0"/>
              <a:t>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4056471-E725-4E74-BB2D-C4BBAE04191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472" r="74274" b="12944"/>
          <a:stretch/>
        </p:blipFill>
        <p:spPr bwMode="auto">
          <a:xfrm>
            <a:off x="3650721" y="4459377"/>
            <a:ext cx="1206612" cy="4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Résultat de recherche d'images pour &quot;ubo&quot;">
            <a:extLst>
              <a:ext uri="{FF2B5EF4-FFF2-40B4-BE49-F238E27FC236}">
                <a16:creationId xmlns:a16="http://schemas.microsoft.com/office/drawing/2014/main" id="{C10392D1-A4D8-441C-B758-F9871EABCD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253" y="4459377"/>
            <a:ext cx="1182470" cy="4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T Atlantique, une grande école d'ingénieurs généralistes">
            <a:extLst>
              <a:ext uri="{FF2B5EF4-FFF2-40B4-BE49-F238E27FC236}">
                <a16:creationId xmlns:a16="http://schemas.microsoft.com/office/drawing/2014/main" id="{ADFDB9C5-C5CA-4916-8B77-64A5E2F7829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9" t="14875" r="9546" b="14921"/>
          <a:stretch/>
        </p:blipFill>
        <p:spPr bwMode="auto">
          <a:xfrm>
            <a:off x="6381643" y="4469750"/>
            <a:ext cx="827581" cy="4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10CE4D67-8C1C-4F2C-81E0-E027FDA6051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380143" y="4459377"/>
            <a:ext cx="1519655" cy="486000"/>
            <a:chOff x="3161363" y="1618298"/>
            <a:chExt cx="10243250" cy="3275889"/>
          </a:xfrm>
        </p:grpSpPr>
        <p:pic>
          <p:nvPicPr>
            <p:cNvPr id="11" name="Picture 4" descr="Logo DGA • AMEFO">
              <a:extLst>
                <a:ext uri="{FF2B5EF4-FFF2-40B4-BE49-F238E27FC236}">
                  <a16:creationId xmlns:a16="http://schemas.microsoft.com/office/drawing/2014/main" id="{58CABC05-4BBC-4F23-8195-4C482574212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1363" y="1618298"/>
              <a:ext cx="3178068" cy="3275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Ministère des Armées - Agence de l'Innovation de Défense ...">
              <a:extLst>
                <a:ext uri="{FF2B5EF4-FFF2-40B4-BE49-F238E27FC236}">
                  <a16:creationId xmlns:a16="http://schemas.microsoft.com/office/drawing/2014/main" id="{937E8809-31A3-48E0-822E-23535556462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07" t="22954" b="22226"/>
            <a:stretch/>
          </p:blipFill>
          <p:spPr bwMode="auto">
            <a:xfrm>
              <a:off x="6502263" y="1697006"/>
              <a:ext cx="6902350" cy="3118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1C36DCDA-8A10-4FD0-8BD4-9A2FFBF90E0B}"/>
              </a:ext>
            </a:extLst>
          </p:cNvPr>
          <p:cNvCxnSpPr/>
          <p:nvPr userDrawn="1"/>
        </p:nvCxnSpPr>
        <p:spPr bwMode="auto">
          <a:xfrm flipH="1">
            <a:off x="1187451" y="1621636"/>
            <a:ext cx="7219277" cy="0"/>
          </a:xfrm>
          <a:prstGeom prst="line">
            <a:avLst/>
          </a:prstGeom>
          <a:solidFill>
            <a:srgbClr val="9BE0E9"/>
          </a:solidFill>
          <a:ln w="19050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 3">
            <a:extLst>
              <a:ext uri="{FF2B5EF4-FFF2-40B4-BE49-F238E27FC236}">
                <a16:creationId xmlns:a16="http://schemas.microsoft.com/office/drawing/2014/main" id="{FC0EC877-2E59-498C-AF84-2B32358701A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7449" y="2867377"/>
            <a:ext cx="7280090" cy="30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ahoma" pitchFamily="34" charset="0"/>
              <a:buChar char="◊"/>
              <a:defRPr sz="2800">
                <a:solidFill>
                  <a:schemeClr val="tx2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ahoma" pitchFamily="34" charset="0"/>
              <a:buChar char="◊"/>
              <a:defRPr sz="2400">
                <a:solidFill>
                  <a:schemeClr val="tx2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9pPr>
          </a:lstStyle>
          <a:p>
            <a:pPr>
              <a:tabLst>
                <a:tab pos="1749029" algn="l"/>
              </a:tabLst>
            </a:pPr>
            <a:r>
              <a:rPr lang="fr-FR" altLang="fr-FR" sz="1500" b="0" kern="0" dirty="0">
                <a:solidFill>
                  <a:schemeClr val="tx2">
                    <a:lumMod val="75000"/>
                  </a:schemeClr>
                </a:solidFill>
              </a:rPr>
              <a:t>Directeur de thèse :	Monsieur </a:t>
            </a:r>
            <a:r>
              <a:rPr lang="fr-FR" altLang="fr-FR" sz="1500" b="1" kern="0" dirty="0">
                <a:solidFill>
                  <a:schemeClr val="tx2">
                    <a:lumMod val="75000"/>
                  </a:schemeClr>
                </a:solidFill>
              </a:rPr>
              <a:t>Vincent LAUR</a:t>
            </a:r>
            <a:r>
              <a:rPr lang="fr-FR" altLang="fr-FR" sz="1500" b="0" kern="0" dirty="0">
                <a:solidFill>
                  <a:schemeClr val="tx2">
                    <a:lumMod val="75000"/>
                  </a:schemeClr>
                </a:solidFill>
              </a:rPr>
              <a:t>, Professeur des Universités, UBO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AB9F5BE4-0091-449B-BDD7-8B7D19DC9CC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6461" y="2567830"/>
            <a:ext cx="5952939" cy="30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ahoma" pitchFamily="34" charset="0"/>
              <a:buChar char="◊"/>
              <a:defRPr sz="2800">
                <a:solidFill>
                  <a:schemeClr val="tx2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ahoma" pitchFamily="34" charset="0"/>
              <a:buChar char="◊"/>
              <a:defRPr sz="2400">
                <a:solidFill>
                  <a:schemeClr val="tx2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9pPr>
          </a:lstStyle>
          <a:p>
            <a:r>
              <a:rPr lang="fr-FR" altLang="fr-FR" sz="1500" b="0" kern="0" dirty="0">
                <a:solidFill>
                  <a:schemeClr val="tx2">
                    <a:lumMod val="75000"/>
                  </a:schemeClr>
                </a:solidFill>
              </a:rPr>
              <a:t>Thèse soutenue par </a:t>
            </a:r>
            <a:r>
              <a:rPr lang="fr-FR" altLang="fr-FR" sz="1500" b="1" kern="0" dirty="0">
                <a:solidFill>
                  <a:schemeClr val="tx2">
                    <a:lumMod val="75000"/>
                  </a:schemeClr>
                </a:solidFill>
              </a:rPr>
              <a:t>Norbert PARKER</a:t>
            </a:r>
            <a:r>
              <a:rPr lang="fr-FR" altLang="fr-FR" sz="1500" b="0" kern="0" dirty="0">
                <a:solidFill>
                  <a:schemeClr val="tx2">
                    <a:lumMod val="75000"/>
                  </a:schemeClr>
                </a:solidFill>
              </a:rPr>
              <a:t>, norbert.parker@univ-brest.fr  </a:t>
            </a: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45D93AB5-2001-498D-AE2F-4A6082CB0F2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7450" y="3144460"/>
            <a:ext cx="7219278" cy="56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ahoma" pitchFamily="34" charset="0"/>
              <a:buChar char="◊"/>
              <a:defRPr sz="2800">
                <a:solidFill>
                  <a:schemeClr val="tx2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ahoma" pitchFamily="34" charset="0"/>
              <a:buChar char="◊"/>
              <a:defRPr sz="2400">
                <a:solidFill>
                  <a:schemeClr val="tx2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ahoma" pitchFamily="34" charset="0"/>
              <a:buChar char="◊"/>
              <a:defRPr sz="2000">
                <a:solidFill>
                  <a:schemeClr val="tx2"/>
                </a:solidFill>
                <a:latin typeface="+mn-lt"/>
                <a:cs typeface="+mn-cs"/>
              </a:defRPr>
            </a:lvl9pPr>
          </a:lstStyle>
          <a:p>
            <a:pPr defTabSz="572691"/>
            <a:r>
              <a:rPr lang="fr-FR" altLang="fr-FR" sz="1500" b="0" kern="0" dirty="0">
                <a:solidFill>
                  <a:schemeClr val="tx2">
                    <a:lumMod val="75000"/>
                  </a:schemeClr>
                </a:solidFill>
              </a:rPr>
              <a:t>Encadrants : 	Madame </a:t>
            </a:r>
            <a:r>
              <a:rPr lang="fr-FR" altLang="fr-FR" sz="1500" b="1" kern="0" dirty="0">
                <a:solidFill>
                  <a:schemeClr val="tx2">
                    <a:lumMod val="75000"/>
                  </a:schemeClr>
                </a:solidFill>
              </a:rPr>
              <a:t>Camilla KÄRNFELT</a:t>
            </a:r>
            <a:r>
              <a:rPr lang="fr-FR" altLang="fr-FR" sz="1500" b="0" kern="0" dirty="0">
                <a:solidFill>
                  <a:schemeClr val="tx2">
                    <a:lumMod val="75000"/>
                  </a:schemeClr>
                </a:solidFill>
              </a:rPr>
              <a:t>, Ingénieure d’Étude, IMT-A</a:t>
            </a:r>
          </a:p>
          <a:p>
            <a:pPr defTabSz="572691"/>
            <a:r>
              <a:rPr lang="fr-FR" altLang="fr-FR" sz="1500" b="0" kern="0" dirty="0">
                <a:solidFill>
                  <a:schemeClr val="tx2">
                    <a:lumMod val="75000"/>
                  </a:schemeClr>
                </a:solidFill>
              </a:rPr>
              <a:t>		Monsieur </a:t>
            </a:r>
            <a:r>
              <a:rPr lang="fr-FR" altLang="fr-FR" sz="1500" b="1" kern="0" dirty="0">
                <a:solidFill>
                  <a:schemeClr val="tx2">
                    <a:lumMod val="75000"/>
                  </a:schemeClr>
                </a:solidFill>
              </a:rPr>
              <a:t>Vincent CASTEL</a:t>
            </a:r>
            <a:r>
              <a:rPr lang="fr-FR" altLang="fr-FR" sz="1500" b="0" kern="0" dirty="0">
                <a:solidFill>
                  <a:schemeClr val="tx2">
                    <a:lumMod val="75000"/>
                  </a:schemeClr>
                </a:solidFill>
              </a:rPr>
              <a:t>, Maître de Conférences, IMT-A</a:t>
            </a:r>
          </a:p>
        </p:txBody>
      </p:sp>
    </p:spTree>
    <p:extLst>
      <p:ext uri="{BB962C8B-B14F-4D97-AF65-F5344CB8AC3E}">
        <p14:creationId xmlns:p14="http://schemas.microsoft.com/office/powerpoint/2010/main" val="202981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-15602" y="0"/>
            <a:ext cx="9144000" cy="4236244"/>
          </a:xfrm>
          <a:prstGeom prst="rect">
            <a:avLst/>
          </a:prstGeom>
          <a:solidFill>
            <a:srgbClr val="BFCF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 sz="750" dirty="0"/>
          </a:p>
        </p:txBody>
      </p:sp>
      <p:sp>
        <p:nvSpPr>
          <p:cNvPr id="5" name="AutoShape 22"/>
          <p:cNvSpPr>
            <a:spLocks noChangeArrowheads="1"/>
          </p:cNvSpPr>
          <p:nvPr userDrawn="1"/>
        </p:nvSpPr>
        <p:spPr bwMode="auto">
          <a:xfrm>
            <a:off x="212726" y="4533904"/>
            <a:ext cx="3267075" cy="336947"/>
          </a:xfrm>
          <a:prstGeom prst="roundRect">
            <a:avLst>
              <a:gd name="adj" fmla="val 16667"/>
            </a:avLst>
          </a:prstGeom>
          <a:solidFill>
            <a:srgbClr val="BFCF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500" rIns="13500" anchor="ctr" anchorCtr="1"/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7E5A60CB-EB29-4EBF-BD85-47EFAD5AA373}" type="datetime1">
              <a:rPr lang="fr-FR" altLang="fr-FR" sz="900" b="0" i="0" smtClean="0">
                <a:latin typeface="Tahoma" pitchFamily="34" charset="0"/>
                <a:cs typeface="Tahoma" pitchFamily="34" charset="0"/>
              </a:rPr>
              <a:t>15/10/2024</a:t>
            </a:fld>
            <a:endParaRPr lang="fr-FR" altLang="fr-FR" sz="900" b="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122" name="Rectangle 2" descr="&#10;&#10;&#10;&#10;"/>
          <p:cNvSpPr>
            <a:spLocks noGrp="1" noChangeArrowheads="1"/>
          </p:cNvSpPr>
          <p:nvPr>
            <p:ph type="ctrTitle"/>
          </p:nvPr>
        </p:nvSpPr>
        <p:spPr bwMode="auto">
          <a:xfrm>
            <a:off x="1212229" y="1691628"/>
            <a:ext cx="6688337" cy="85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3000"/>
            </a:lvl1pPr>
          </a:lstStyle>
          <a:p>
            <a:pPr lvl="0"/>
            <a:r>
              <a:rPr lang="fr-FR" altLang="fr-FR" noProof="0" dirty="0"/>
              <a:t>Titre</a:t>
            </a:r>
            <a:br>
              <a:rPr lang="fr-FR" altLang="fr-FR" noProof="0" dirty="0"/>
            </a:br>
            <a:r>
              <a:rPr lang="fr-FR" altLang="fr-FR" noProof="0" dirty="0"/>
              <a:t>Lorem ipsum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4056471-E725-4E74-BB2D-C4BBAE04191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472" r="74274" b="12944"/>
          <a:stretch/>
        </p:blipFill>
        <p:spPr bwMode="auto">
          <a:xfrm>
            <a:off x="3650721" y="4459377"/>
            <a:ext cx="1206612" cy="4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Résultat de recherche d'images pour &quot;ubo&quot;">
            <a:extLst>
              <a:ext uri="{FF2B5EF4-FFF2-40B4-BE49-F238E27FC236}">
                <a16:creationId xmlns:a16="http://schemas.microsoft.com/office/drawing/2014/main" id="{C10392D1-A4D8-441C-B758-F9871EABCD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253" y="4459377"/>
            <a:ext cx="1182470" cy="4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T Atlantique, une grande école d'ingénieurs généralistes">
            <a:extLst>
              <a:ext uri="{FF2B5EF4-FFF2-40B4-BE49-F238E27FC236}">
                <a16:creationId xmlns:a16="http://schemas.microsoft.com/office/drawing/2014/main" id="{ADFDB9C5-C5CA-4916-8B77-64A5E2F7829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9" t="14875" r="9546" b="14921"/>
          <a:stretch/>
        </p:blipFill>
        <p:spPr bwMode="auto">
          <a:xfrm>
            <a:off x="6381643" y="4469750"/>
            <a:ext cx="827581" cy="4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10CE4D67-8C1C-4F2C-81E0-E027FDA6051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380143" y="4459377"/>
            <a:ext cx="1519655" cy="486000"/>
            <a:chOff x="3161363" y="1618298"/>
            <a:chExt cx="10243250" cy="3275889"/>
          </a:xfrm>
        </p:grpSpPr>
        <p:pic>
          <p:nvPicPr>
            <p:cNvPr id="11" name="Picture 4" descr="Logo DGA • AMEFO">
              <a:extLst>
                <a:ext uri="{FF2B5EF4-FFF2-40B4-BE49-F238E27FC236}">
                  <a16:creationId xmlns:a16="http://schemas.microsoft.com/office/drawing/2014/main" id="{58CABC05-4BBC-4F23-8195-4C482574212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1363" y="1618298"/>
              <a:ext cx="3178068" cy="3275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Ministère des Armées - Agence de l'Innovation de Défense ...">
              <a:extLst>
                <a:ext uri="{FF2B5EF4-FFF2-40B4-BE49-F238E27FC236}">
                  <a16:creationId xmlns:a16="http://schemas.microsoft.com/office/drawing/2014/main" id="{937E8809-31A3-48E0-822E-23535556462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07" t="22954" b="22226"/>
            <a:stretch/>
          </p:blipFill>
          <p:spPr bwMode="auto">
            <a:xfrm>
              <a:off x="6502263" y="1697006"/>
              <a:ext cx="6902350" cy="3118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9120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09658" y="105375"/>
            <a:ext cx="8229600" cy="44990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74514"/>
            <a:ext cx="8229600" cy="3394472"/>
          </a:xfrm>
          <a:prstGeom prst="rect">
            <a:avLst/>
          </a:prstGeom>
        </p:spPr>
        <p:txBody>
          <a:bodyPr/>
          <a:lstStyle>
            <a:lvl1pPr marL="269081" indent="-269081">
              <a:buSzPct val="90000"/>
              <a:buFont typeface="Wingdings" panose="05000000000000000000" pitchFamily="2" charset="2"/>
              <a:buChar char="Ø"/>
              <a:defRPr/>
            </a:lvl1pPr>
            <a:lvl2pPr marL="602456" indent="-259556">
              <a:buSzPct val="90000"/>
              <a:tabLst>
                <a:tab pos="807244" algn="l"/>
              </a:tabLst>
              <a:defRPr sz="1800"/>
            </a:lvl2pPr>
            <a:lvl3pPr marL="941785" indent="-255985">
              <a:defRPr sz="1650"/>
            </a:lvl3pPr>
            <a:lvl4pPr marL="1275160" indent="-241697">
              <a:tabLst>
                <a:tab pos="1210866" algn="l"/>
              </a:tabLst>
              <a:defRPr/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8639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8.wmf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7.png"/><Relationship Id="rId18" Type="http://schemas.openxmlformats.org/officeDocument/2006/relationships/image" Target="../media/image21.sv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17" Type="http://schemas.openxmlformats.org/officeDocument/2006/relationships/image" Target="../media/image20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8.wmf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19.jpe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8.wmf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10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image" Target="../media/image8.wmf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0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image" Target="../media/image8.wmf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0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7.png"/><Relationship Id="rId18" Type="http://schemas.openxmlformats.org/officeDocument/2006/relationships/image" Target="../media/image21.sv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7.xml"/><Relationship Id="rId17" Type="http://schemas.openxmlformats.org/officeDocument/2006/relationships/image" Target="../media/image20.png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8.wmf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19.jpe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1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92065" y="1"/>
            <a:ext cx="8351935" cy="1047749"/>
          </a:xfrm>
          <a:prstGeom prst="rect">
            <a:avLst/>
          </a:prstGeom>
          <a:solidFill>
            <a:srgbClr val="BFC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92065" y="1"/>
            <a:ext cx="8351935" cy="1047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00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8"/>
          <a:stretch/>
        </p:blipFill>
        <p:spPr bwMode="auto">
          <a:xfrm>
            <a:off x="1" y="1"/>
            <a:ext cx="792064" cy="104774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19330" y="4640447"/>
            <a:ext cx="2167470" cy="288924"/>
          </a:xfrm>
          <a:prstGeom prst="rect">
            <a:avLst/>
          </a:prstGeom>
          <a:solidFill>
            <a:srgbClr val="BFCFD8"/>
          </a:solidFill>
          <a:ln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/>
                <a:ea typeface="ＭＳ Ｐゴシック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/>
                <a:ea typeface="ＭＳ Ｐゴシック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/>
                <a:ea typeface="ＭＳ Ｐゴシック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/>
                <a:ea typeface="ＭＳ Ｐゴシック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/>
                <a:ea typeface="ＭＳ Ｐゴシック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Tahoma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Tahoma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Tahoma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Tahoma"/>
                <a:ea typeface="ＭＳ Ｐゴシック"/>
              </a:defRPr>
            </a:lvl9pPr>
          </a:lstStyle>
          <a:p>
            <a:pPr algn="r">
              <a:tabLst>
                <a:tab pos="4927600" algn="r"/>
              </a:tabLst>
              <a:defRPr/>
            </a:pPr>
            <a:fld id="{E8DF1434-D3D2-45E0-898B-14DD00B02A28}" type="datetime1">
              <a:rPr lang="fr-FR" smtClean="0"/>
              <a:pPr algn="r">
                <a:tabLst>
                  <a:tab pos="4927600" algn="r"/>
                </a:tabLst>
                <a:defRPr/>
              </a:pPr>
              <a:t>15/10/2024</a:t>
            </a:fld>
            <a:r>
              <a:rPr lang="fr-FR" dirty="0"/>
              <a:t> - </a:t>
            </a:r>
            <a:fld id="{941206D8-E9F2-42A5-86EC-EE72095DCE6F}" type="slidenum">
              <a:rPr lang="fr-FR" smtClean="0"/>
              <a:pPr algn="r">
                <a:tabLst>
                  <a:tab pos="4927600" algn="r"/>
                </a:tabLst>
                <a:defRPr/>
              </a:pPr>
              <a:t>‹N°›</a:t>
            </a:fld>
            <a:endParaRPr lang="fr-FR" dirty="0"/>
          </a:p>
        </p:txBody>
      </p:sp>
      <p:pic>
        <p:nvPicPr>
          <p:cNvPr id="10" name="image2.gif" descr="Lab-STICC"/>
          <p:cNvPicPr>
            <a:picLocks noChangeAspect="1"/>
          </p:cNvPicPr>
          <p:nvPr userDrawn="1"/>
        </p:nvPicPr>
        <p:blipFill>
          <a:blip r:embed="rId9"/>
          <a:stretch/>
        </p:blipFill>
        <p:spPr bwMode="auto">
          <a:xfrm>
            <a:off x="241014" y="4556309"/>
            <a:ext cx="450480" cy="4504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176" y="4557522"/>
            <a:ext cx="1010142" cy="448056"/>
          </a:xfrm>
          <a:prstGeom prst="rect">
            <a:avLst/>
          </a:prstGeom>
        </p:spPr>
      </p:pic>
      <p:pic>
        <p:nvPicPr>
          <p:cNvPr id="19" name="Picture 4" descr="C:\Users\parker\Pictures\trt-removebg-preview.png">
            <a:extLst>
              <a:ext uri="{FF2B5EF4-FFF2-40B4-BE49-F238E27FC236}">
                <a16:creationId xmlns:a16="http://schemas.microsoft.com/office/drawing/2014/main" id="{9C081374-AD3D-40D4-872D-C4338EE8868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" t="12262" r="2706" b="8706"/>
          <a:stretch/>
        </p:blipFill>
        <p:spPr bwMode="auto">
          <a:xfrm>
            <a:off x="2667000" y="4640447"/>
            <a:ext cx="1617288" cy="28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parker\Pictures\AID-removebg-preview.png">
            <a:extLst>
              <a:ext uri="{FF2B5EF4-FFF2-40B4-BE49-F238E27FC236}">
                <a16:creationId xmlns:a16="http://schemas.microsoft.com/office/drawing/2014/main" id="{0523BE6F-5D62-4E32-A8C5-D85BE16F6A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714" y="4557522"/>
            <a:ext cx="1403376" cy="44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64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hf sldNum="0" hdr="0" dt="0"/>
  <p:txStyles>
    <p:titleStyle>
      <a:lvl1pPr marL="180975" indent="0" algn="l" defTabSz="914400" rtl="0" eaLnBrk="1" latinLnBrk="0" hangingPunct="1">
        <a:spcBef>
          <a:spcPct val="0"/>
        </a:spcBef>
        <a:buNone/>
        <a:defRPr sz="3600" b="1" kern="1200">
          <a:solidFill>
            <a:srgbClr val="00009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00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00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12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E6970224-69C0-40C7-85C6-F2747452BE84}"/>
              </a:ext>
            </a:extLst>
          </p:cNvPr>
          <p:cNvGrpSpPr/>
          <p:nvPr userDrawn="1"/>
        </p:nvGrpSpPr>
        <p:grpSpPr>
          <a:xfrm>
            <a:off x="1" y="4554144"/>
            <a:ext cx="3757613" cy="501254"/>
            <a:chOff x="0" y="6072192"/>
            <a:chExt cx="5010151" cy="668338"/>
          </a:xfrm>
        </p:grpSpPr>
        <p:sp>
          <p:nvSpPr>
            <p:cNvPr id="1026" name="AutoShape 16"/>
            <p:cNvSpPr>
              <a:spLocks noChangeArrowheads="1"/>
            </p:cNvSpPr>
            <p:nvPr userDrawn="1"/>
          </p:nvSpPr>
          <p:spPr bwMode="auto">
            <a:xfrm>
              <a:off x="0" y="6072193"/>
              <a:ext cx="5010151" cy="668337"/>
            </a:xfrm>
            <a:prstGeom prst="roundRect">
              <a:avLst>
                <a:gd name="adj" fmla="val 16667"/>
              </a:avLst>
            </a:prstGeom>
            <a:solidFill>
              <a:srgbClr val="BFCF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r-FR" altLang="fr-FR" sz="750"/>
            </a:p>
          </p:txBody>
        </p:sp>
        <p:sp>
          <p:nvSpPr>
            <p:cNvPr id="9" name="AutoShape 16">
              <a:extLst>
                <a:ext uri="{FF2B5EF4-FFF2-40B4-BE49-F238E27FC236}">
                  <a16:creationId xmlns:a16="http://schemas.microsoft.com/office/drawing/2014/main" id="{4C2B33F4-795D-4124-AA29-A2653268D4A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6072192"/>
              <a:ext cx="2209800" cy="668337"/>
            </a:xfrm>
            <a:prstGeom prst="roundRect">
              <a:avLst>
                <a:gd name="adj" fmla="val 0"/>
              </a:avLst>
            </a:prstGeom>
            <a:solidFill>
              <a:srgbClr val="BFCF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r-FR" altLang="fr-FR" sz="750"/>
            </a:p>
          </p:txBody>
        </p:sp>
      </p:grpSp>
      <p:pic>
        <p:nvPicPr>
          <p:cNvPr id="1027" name="Picture 17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-5953"/>
            <a:ext cx="55245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17"/>
          <p:cNvSpPr>
            <a:spLocks noChangeArrowheads="1"/>
          </p:cNvSpPr>
          <p:nvPr userDrawn="1"/>
        </p:nvSpPr>
        <p:spPr bwMode="auto">
          <a:xfrm>
            <a:off x="810419" y="4631647"/>
            <a:ext cx="2136775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E0E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fr-FR" sz="750" b="1" i="0" dirty="0"/>
              <a:t>Norbert PARKER – </a:t>
            </a:r>
            <a:fld id="{09AD8726-087F-47BB-99FF-8AFBD640AAF8}" type="datetime1">
              <a:rPr lang="fr-FR" altLang="fr-FR" sz="750" b="1" i="0" smtClean="0"/>
              <a:t>15/10/2024</a:t>
            </a:fld>
            <a:endParaRPr lang="fr-FR" altLang="fr-FR" sz="750" b="1" i="0" dirty="0"/>
          </a:p>
          <a:p>
            <a:pPr algn="ctr" eaLnBrk="1" hangingPunct="1"/>
            <a:r>
              <a:rPr lang="fr-FR" altLang="fr-FR" sz="750" b="1" i="0" dirty="0"/>
              <a:t>N°</a:t>
            </a:r>
            <a:fld id="{E8255B96-CD13-46AF-A741-AC760BB413F4}" type="slidenum">
              <a:rPr lang="fr-FR" altLang="fr-FR" sz="750" b="1" i="0"/>
              <a:pPr algn="ctr" eaLnBrk="1" hangingPunct="1"/>
              <a:t>‹N°›</a:t>
            </a:fld>
            <a:r>
              <a:rPr lang="fr-FR" altLang="fr-FR" sz="750" b="1" i="0" dirty="0"/>
              <a:t>  </a:t>
            </a:r>
          </a:p>
        </p:txBody>
      </p:sp>
      <p:pic>
        <p:nvPicPr>
          <p:cNvPr id="8" name="Image 7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472" r="74274" b="12944"/>
          <a:stretch/>
        </p:blipFill>
        <p:spPr bwMode="auto">
          <a:xfrm>
            <a:off x="4047489" y="4602270"/>
            <a:ext cx="1005509" cy="4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Résultat de recherche d'images pour &quot;ubo&quot;">
            <a:extLst>
              <a:ext uri="{FF2B5EF4-FFF2-40B4-BE49-F238E27FC236}">
                <a16:creationId xmlns:a16="http://schemas.microsoft.com/office/drawing/2014/main" id="{75C76981-37AD-46F7-810D-4F7F0030E9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62" y="4600280"/>
            <a:ext cx="985393" cy="4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8F040456-D89D-488C-94BA-0B4F7A11087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542434" y="4602270"/>
            <a:ext cx="1266379" cy="405000"/>
            <a:chOff x="3161363" y="1618298"/>
            <a:chExt cx="10243250" cy="3275889"/>
          </a:xfrm>
        </p:grpSpPr>
        <p:pic>
          <p:nvPicPr>
            <p:cNvPr id="4" name="Picture 4" descr="Logo DGA • AMEFO">
              <a:extLst>
                <a:ext uri="{FF2B5EF4-FFF2-40B4-BE49-F238E27FC236}">
                  <a16:creationId xmlns:a16="http://schemas.microsoft.com/office/drawing/2014/main" id="{76349A31-BEB6-46DC-81EF-ED4E9534EAB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1363" y="1618298"/>
              <a:ext cx="3178068" cy="3275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Ministère des Armées - Agence de l'Innovation de Défense ...">
              <a:extLst>
                <a:ext uri="{FF2B5EF4-FFF2-40B4-BE49-F238E27FC236}">
                  <a16:creationId xmlns:a16="http://schemas.microsoft.com/office/drawing/2014/main" id="{57527C82-69BC-467C-BF7E-2A741A05E07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07" t="22954" b="22226"/>
            <a:stretch/>
          </p:blipFill>
          <p:spPr bwMode="auto">
            <a:xfrm>
              <a:off x="6502263" y="1697006"/>
              <a:ext cx="6902350" cy="3118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13CFD577-8BBA-4C27-8679-186A5A8E71CE}"/>
              </a:ext>
            </a:extLst>
          </p:cNvPr>
          <p:cNvGrpSpPr/>
          <p:nvPr userDrawn="1"/>
        </p:nvGrpSpPr>
        <p:grpSpPr>
          <a:xfrm>
            <a:off x="598489" y="-5953"/>
            <a:ext cx="8545511" cy="685801"/>
            <a:chOff x="797985" y="-7938"/>
            <a:chExt cx="11394015" cy="914401"/>
          </a:xfrm>
        </p:grpSpPr>
        <p:sp>
          <p:nvSpPr>
            <p:cNvPr id="1028" name="AutoShape 15"/>
            <p:cNvSpPr>
              <a:spLocks noChangeArrowheads="1"/>
            </p:cNvSpPr>
            <p:nvPr userDrawn="1"/>
          </p:nvSpPr>
          <p:spPr bwMode="auto">
            <a:xfrm>
              <a:off x="797985" y="-7938"/>
              <a:ext cx="9720726" cy="914401"/>
            </a:xfrm>
            <a:prstGeom prst="roundRect">
              <a:avLst>
                <a:gd name="adj" fmla="val 16667"/>
              </a:avLst>
            </a:prstGeom>
            <a:solidFill>
              <a:srgbClr val="BFCF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r-FR" altLang="fr-FR" sz="750"/>
            </a:p>
          </p:txBody>
        </p:sp>
        <p:sp>
          <p:nvSpPr>
            <p:cNvPr id="14" name="AutoShape 15">
              <a:extLst>
                <a:ext uri="{FF2B5EF4-FFF2-40B4-BE49-F238E27FC236}">
                  <a16:creationId xmlns:a16="http://schemas.microsoft.com/office/drawing/2014/main" id="{0D30F00F-4A92-410D-AFA6-2406190745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62603" y="-7938"/>
              <a:ext cx="8829397" cy="914401"/>
            </a:xfrm>
            <a:prstGeom prst="roundRect">
              <a:avLst>
                <a:gd name="adj" fmla="val 0"/>
              </a:avLst>
            </a:prstGeom>
            <a:solidFill>
              <a:srgbClr val="BFCF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r-FR" altLang="fr-FR" sz="750"/>
            </a:p>
          </p:txBody>
        </p:sp>
      </p:grpSp>
      <p:pic>
        <p:nvPicPr>
          <p:cNvPr id="16" name="Picture 2" descr="IMT Atlantique, une grande école d'ingénieurs généralistes">
            <a:extLst>
              <a:ext uri="{FF2B5EF4-FFF2-40B4-BE49-F238E27FC236}">
                <a16:creationId xmlns:a16="http://schemas.microsoft.com/office/drawing/2014/main" id="{74335196-19C2-432D-95A2-3F9123A558F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9" t="14875" r="9546" b="14921"/>
          <a:stretch/>
        </p:blipFill>
        <p:spPr bwMode="auto">
          <a:xfrm>
            <a:off x="6581319" y="4600280"/>
            <a:ext cx="689651" cy="4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03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Levenim MT" pitchFamily="2" charset="-79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Levenim MT" pitchFamily="2" charset="-79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Levenim MT" pitchFamily="2" charset="-79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Levenim MT" pitchFamily="2" charset="-79"/>
          <a:cs typeface="Arial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Levenim MT" pitchFamily="2" charset="-79"/>
          <a:cs typeface="Arial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Levenim MT" pitchFamily="2" charset="-79"/>
          <a:cs typeface="Arial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Levenim MT" pitchFamily="2" charset="-79"/>
          <a:cs typeface="Arial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Levenim MT" pitchFamily="2" charset="-79"/>
          <a:cs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¡"/>
        <a:defRPr sz="2100">
          <a:solidFill>
            <a:schemeClr val="tx2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Tahoma" pitchFamily="34" charset="0"/>
        <a:buChar char="◊"/>
        <a:defRPr sz="2100">
          <a:solidFill>
            <a:schemeClr val="tx2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ahoma" pitchFamily="34" charset="0"/>
        <a:buChar char="◊"/>
        <a:defRPr sz="1800">
          <a:solidFill>
            <a:schemeClr val="tx2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ahoma" pitchFamily="34" charset="0"/>
        <a:buChar char="◊"/>
        <a:defRPr sz="1500">
          <a:solidFill>
            <a:schemeClr val="tx2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ahoma" pitchFamily="34" charset="0"/>
        <a:buChar char="◊"/>
        <a:defRPr sz="1500">
          <a:solidFill>
            <a:schemeClr val="tx2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ahoma" pitchFamily="34" charset="0"/>
        <a:buChar char="◊"/>
        <a:defRPr sz="1500">
          <a:solidFill>
            <a:schemeClr val="tx2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ahoma" pitchFamily="34" charset="0"/>
        <a:buChar char="◊"/>
        <a:defRPr sz="1500">
          <a:solidFill>
            <a:schemeClr val="tx2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ahoma" pitchFamily="34" charset="0"/>
        <a:buChar char="◊"/>
        <a:defRPr sz="1500">
          <a:solidFill>
            <a:schemeClr val="tx2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ahoma" pitchFamily="34" charset="0"/>
        <a:buChar char="◊"/>
        <a:defRPr sz="15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68C6FFFF-E8CD-4B9E-B9B8-6A65E78F45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3" r="73148" b="14018"/>
          <a:stretch/>
        </p:blipFill>
        <p:spPr bwMode="auto">
          <a:xfrm>
            <a:off x="3980873" y="4643347"/>
            <a:ext cx="963876" cy="33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id="{7F734EE0-2746-4D3D-A98E-E88E6A541595}"/>
              </a:ext>
            </a:extLst>
          </p:cNvPr>
          <p:cNvGrpSpPr>
            <a:grpSpLocks noChangeAspect="1"/>
          </p:cNvGrpSpPr>
          <p:nvPr/>
        </p:nvGrpSpPr>
        <p:grpSpPr>
          <a:xfrm>
            <a:off x="6965909" y="4574119"/>
            <a:ext cx="1788006" cy="429689"/>
            <a:chOff x="9696883" y="5896273"/>
            <a:chExt cx="2705100" cy="866775"/>
          </a:xfrm>
        </p:grpSpPr>
        <p:pic>
          <p:nvPicPr>
            <p:cNvPr id="18" name="Picture 2" descr="Résultat de recherche d'images pour &quot;dga&quot;">
              <a:extLst>
                <a:ext uri="{FF2B5EF4-FFF2-40B4-BE49-F238E27FC236}">
                  <a16:creationId xmlns:a16="http://schemas.microsoft.com/office/drawing/2014/main" id="{99E77DE8-30E6-4FD4-A4A4-3C162CD224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6883" y="5896273"/>
              <a:ext cx="839787" cy="86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 descr="RÃ©sultat de recherche d'images pour &quot;agence innovation dÃ©fense&quot;">
              <a:extLst>
                <a:ext uri="{FF2B5EF4-FFF2-40B4-BE49-F238E27FC236}">
                  <a16:creationId xmlns:a16="http://schemas.microsoft.com/office/drawing/2014/main" id="{082DDEA4-F826-43E4-AB95-054AED6B9B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8" t="11412" r="8867" b="18858"/>
            <a:stretch>
              <a:fillRect/>
            </a:stretch>
          </p:blipFill>
          <p:spPr bwMode="auto">
            <a:xfrm>
              <a:off x="10536670" y="5896273"/>
              <a:ext cx="1865313" cy="86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6" name="AutoShape 16">
            <a:extLst>
              <a:ext uri="{FF2B5EF4-FFF2-40B4-BE49-F238E27FC236}">
                <a16:creationId xmlns:a16="http://schemas.microsoft.com/office/drawing/2014/main" id="{5FD6265C-54E8-4799-BE56-780B15C2E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52575" y="4554141"/>
            <a:ext cx="5310188" cy="501253"/>
          </a:xfrm>
          <a:prstGeom prst="roundRect">
            <a:avLst>
              <a:gd name="adj" fmla="val 16667"/>
            </a:avLst>
          </a:prstGeom>
          <a:solidFill>
            <a:srgbClr val="BFCFD8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FR" altLang="fr-FR" sz="750"/>
          </a:p>
        </p:txBody>
      </p:sp>
      <p:pic>
        <p:nvPicPr>
          <p:cNvPr id="1027" name="Picture 17">
            <a:extLst>
              <a:ext uri="{FF2B5EF4-FFF2-40B4-BE49-F238E27FC236}">
                <a16:creationId xmlns:a16="http://schemas.microsoft.com/office/drawing/2014/main" id="{3E8E8DD3-FD11-4894-949E-67D7F7B86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-5953"/>
            <a:ext cx="55245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AutoShape 15">
            <a:extLst>
              <a:ext uri="{FF2B5EF4-FFF2-40B4-BE49-F238E27FC236}">
                <a16:creationId xmlns:a16="http://schemas.microsoft.com/office/drawing/2014/main" id="{10C66B40-F581-438C-9DD2-75ED25951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88" y="-5953"/>
            <a:ext cx="9263062" cy="685801"/>
          </a:xfrm>
          <a:prstGeom prst="roundRect">
            <a:avLst>
              <a:gd name="adj" fmla="val 16667"/>
            </a:avLst>
          </a:prstGeom>
          <a:solidFill>
            <a:srgbClr val="BFCFD8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FR" altLang="fr-FR" sz="750"/>
          </a:p>
        </p:txBody>
      </p:sp>
      <p:sp>
        <p:nvSpPr>
          <p:cNvPr id="1029" name="Rectangle 17">
            <a:extLst>
              <a:ext uri="{FF2B5EF4-FFF2-40B4-BE49-F238E27FC236}">
                <a16:creationId xmlns:a16="http://schemas.microsoft.com/office/drawing/2014/main" id="{11A770B5-5927-4DD7-95F3-19E44E8BD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714" y="4626810"/>
            <a:ext cx="2136775" cy="348813"/>
          </a:xfrm>
          <a:prstGeom prst="rect">
            <a:avLst/>
          </a:prstGeom>
          <a:noFill/>
          <a:ln>
            <a:noFill/>
          </a:ln>
          <a:effectLst/>
        </p:spPr>
        <p:txBody>
          <a:bodyPr anchor="b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50"/>
              </a:spcAft>
              <a:defRPr/>
            </a:pPr>
            <a:r>
              <a:rPr lang="fr-FR" altLang="fr-FR" sz="750" i="1" dirty="0"/>
              <a:t>APMC 2022</a:t>
            </a:r>
          </a:p>
          <a:p>
            <a:pPr algn="ctr" eaLnBrk="1" hangingPunct="1">
              <a:defRPr/>
            </a:pPr>
            <a:r>
              <a:rPr lang="fr-FR" altLang="fr-FR" sz="750" i="1" dirty="0"/>
              <a:t>N°</a:t>
            </a:r>
            <a:fld id="{A2E7671A-4ECD-4F7D-B118-FF326269C1B3}" type="slidenum">
              <a:rPr lang="fr-FR" altLang="fr-FR" sz="750" i="1"/>
              <a:pPr algn="ctr" eaLnBrk="1" hangingPunct="1">
                <a:defRPr/>
              </a:pPr>
              <a:t>‹N°›</a:t>
            </a:fld>
            <a:r>
              <a:rPr lang="fr-FR" altLang="fr-FR" sz="750" dirty="0"/>
              <a:t>  </a:t>
            </a: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5AD16F10-ED74-47E6-BA95-768C164CBF5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123063" y="4691998"/>
            <a:ext cx="1628555" cy="22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17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Levenim MT" pitchFamily="2" charset="-79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Levenim MT" pitchFamily="2" charset="-79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Levenim MT" pitchFamily="2" charset="-79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Levenim MT" pitchFamily="2" charset="-79"/>
          <a:cs typeface="Arial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Levenim MT" pitchFamily="2" charset="-79"/>
          <a:cs typeface="Arial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Levenim MT" pitchFamily="2" charset="-79"/>
          <a:cs typeface="Arial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Levenim MT" pitchFamily="2" charset="-79"/>
          <a:cs typeface="Arial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Levenim MT" pitchFamily="2" charset="-79"/>
          <a:cs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¡"/>
        <a:defRPr sz="2100">
          <a:solidFill>
            <a:schemeClr val="tx2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Tahoma" panose="020B0604030504040204" pitchFamily="34" charset="0"/>
        <a:buChar char="◊"/>
        <a:defRPr sz="2100">
          <a:solidFill>
            <a:schemeClr val="tx2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ahoma" panose="020B0604030504040204" pitchFamily="34" charset="0"/>
        <a:buChar char="◊"/>
        <a:defRPr sz="1800">
          <a:solidFill>
            <a:schemeClr val="tx2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ahoma" panose="020B0604030504040204" pitchFamily="34" charset="0"/>
        <a:buChar char="◊"/>
        <a:defRPr sz="1500">
          <a:solidFill>
            <a:schemeClr val="tx2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ahoma" panose="020B0604030504040204" pitchFamily="34" charset="0"/>
        <a:buChar char="◊"/>
        <a:defRPr sz="1500">
          <a:solidFill>
            <a:schemeClr val="tx2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ahoma" pitchFamily="34" charset="0"/>
        <a:buChar char="◊"/>
        <a:defRPr sz="1500">
          <a:solidFill>
            <a:schemeClr val="tx2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ahoma" pitchFamily="34" charset="0"/>
        <a:buChar char="◊"/>
        <a:defRPr sz="1500">
          <a:solidFill>
            <a:schemeClr val="tx2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ahoma" pitchFamily="34" charset="0"/>
        <a:buChar char="◊"/>
        <a:defRPr sz="1500">
          <a:solidFill>
            <a:schemeClr val="tx2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ahoma" pitchFamily="34" charset="0"/>
        <a:buChar char="◊"/>
        <a:defRPr sz="15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E6970224-69C0-40C7-85C6-F2747452BE84}"/>
              </a:ext>
            </a:extLst>
          </p:cNvPr>
          <p:cNvGrpSpPr/>
          <p:nvPr userDrawn="1"/>
        </p:nvGrpSpPr>
        <p:grpSpPr>
          <a:xfrm>
            <a:off x="1" y="4554144"/>
            <a:ext cx="3757613" cy="501254"/>
            <a:chOff x="0" y="6072192"/>
            <a:chExt cx="5010151" cy="668338"/>
          </a:xfrm>
        </p:grpSpPr>
        <p:sp>
          <p:nvSpPr>
            <p:cNvPr id="1026" name="AutoShape 16"/>
            <p:cNvSpPr>
              <a:spLocks noChangeArrowheads="1"/>
            </p:cNvSpPr>
            <p:nvPr userDrawn="1"/>
          </p:nvSpPr>
          <p:spPr bwMode="auto">
            <a:xfrm>
              <a:off x="0" y="6072193"/>
              <a:ext cx="5010151" cy="668337"/>
            </a:xfrm>
            <a:prstGeom prst="roundRect">
              <a:avLst>
                <a:gd name="adj" fmla="val 16667"/>
              </a:avLst>
            </a:prstGeom>
            <a:solidFill>
              <a:srgbClr val="BFCF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r-FR" altLang="fr-FR" sz="750"/>
            </a:p>
          </p:txBody>
        </p:sp>
        <p:sp>
          <p:nvSpPr>
            <p:cNvPr id="9" name="AutoShape 16">
              <a:extLst>
                <a:ext uri="{FF2B5EF4-FFF2-40B4-BE49-F238E27FC236}">
                  <a16:creationId xmlns:a16="http://schemas.microsoft.com/office/drawing/2014/main" id="{4C2B33F4-795D-4124-AA29-A2653268D4A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6072192"/>
              <a:ext cx="2209800" cy="668337"/>
            </a:xfrm>
            <a:prstGeom prst="roundRect">
              <a:avLst>
                <a:gd name="adj" fmla="val 0"/>
              </a:avLst>
            </a:prstGeom>
            <a:solidFill>
              <a:srgbClr val="BFCF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r-FR" altLang="fr-FR" sz="750"/>
            </a:p>
          </p:txBody>
        </p:sp>
      </p:grpSp>
      <p:pic>
        <p:nvPicPr>
          <p:cNvPr id="1027" name="Picture 17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-5953"/>
            <a:ext cx="55245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17"/>
          <p:cNvSpPr>
            <a:spLocks noChangeArrowheads="1"/>
          </p:cNvSpPr>
          <p:nvPr userDrawn="1"/>
        </p:nvSpPr>
        <p:spPr bwMode="auto">
          <a:xfrm>
            <a:off x="810419" y="4631647"/>
            <a:ext cx="2136775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E0E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fr-FR" sz="750" b="1" i="0" dirty="0"/>
              <a:t>Norbert PARKER – </a:t>
            </a:r>
            <a:fld id="{09AD8726-087F-47BB-99FF-8AFBD640AAF8}" type="datetime1">
              <a:rPr lang="fr-FR" altLang="fr-FR" sz="750" b="1" i="0" smtClean="0"/>
              <a:t>15/10/2024</a:t>
            </a:fld>
            <a:endParaRPr lang="fr-FR" altLang="fr-FR" sz="750" b="1" i="0" dirty="0"/>
          </a:p>
          <a:p>
            <a:pPr algn="ctr" eaLnBrk="1" hangingPunct="1"/>
            <a:r>
              <a:rPr lang="fr-FR" altLang="fr-FR" sz="750" b="1" i="0" dirty="0"/>
              <a:t>N°</a:t>
            </a:r>
            <a:fld id="{E8255B96-CD13-46AF-A741-AC760BB413F4}" type="slidenum">
              <a:rPr lang="fr-FR" altLang="fr-FR" sz="750" b="1" i="0"/>
              <a:pPr algn="ctr" eaLnBrk="1" hangingPunct="1"/>
              <a:t>‹N°›</a:t>
            </a:fld>
            <a:r>
              <a:rPr lang="fr-FR" altLang="fr-FR" sz="750" b="1" i="0" dirty="0"/>
              <a:t>  </a:t>
            </a:r>
          </a:p>
        </p:txBody>
      </p:sp>
      <p:pic>
        <p:nvPicPr>
          <p:cNvPr id="8" name="Image 7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472" r="74274" b="12944"/>
          <a:stretch/>
        </p:blipFill>
        <p:spPr bwMode="auto">
          <a:xfrm>
            <a:off x="4047489" y="4602270"/>
            <a:ext cx="1005509" cy="4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Résultat de recherche d'images pour &quot;ubo&quot;">
            <a:extLst>
              <a:ext uri="{FF2B5EF4-FFF2-40B4-BE49-F238E27FC236}">
                <a16:creationId xmlns:a16="http://schemas.microsoft.com/office/drawing/2014/main" id="{75C76981-37AD-46F7-810D-4F7F0030E9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62" y="4600280"/>
            <a:ext cx="985393" cy="4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8F040456-D89D-488C-94BA-0B4F7A11087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542434" y="4602270"/>
            <a:ext cx="1266379" cy="405000"/>
            <a:chOff x="3161363" y="1618298"/>
            <a:chExt cx="10243250" cy="3275889"/>
          </a:xfrm>
        </p:grpSpPr>
        <p:pic>
          <p:nvPicPr>
            <p:cNvPr id="4" name="Picture 4" descr="Logo DGA • AMEFO">
              <a:extLst>
                <a:ext uri="{FF2B5EF4-FFF2-40B4-BE49-F238E27FC236}">
                  <a16:creationId xmlns:a16="http://schemas.microsoft.com/office/drawing/2014/main" id="{76349A31-BEB6-46DC-81EF-ED4E9534EAB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1363" y="1618298"/>
              <a:ext cx="3178068" cy="3275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Ministère des Armées - Agence de l'Innovation de Défense ...">
              <a:extLst>
                <a:ext uri="{FF2B5EF4-FFF2-40B4-BE49-F238E27FC236}">
                  <a16:creationId xmlns:a16="http://schemas.microsoft.com/office/drawing/2014/main" id="{57527C82-69BC-467C-BF7E-2A741A05E07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07" t="22954" b="22226"/>
            <a:stretch/>
          </p:blipFill>
          <p:spPr bwMode="auto">
            <a:xfrm>
              <a:off x="6502263" y="1697006"/>
              <a:ext cx="6902350" cy="3118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13CFD577-8BBA-4C27-8679-186A5A8E71CE}"/>
              </a:ext>
            </a:extLst>
          </p:cNvPr>
          <p:cNvGrpSpPr/>
          <p:nvPr userDrawn="1"/>
        </p:nvGrpSpPr>
        <p:grpSpPr>
          <a:xfrm>
            <a:off x="598489" y="-5953"/>
            <a:ext cx="8545511" cy="685801"/>
            <a:chOff x="797985" y="-7938"/>
            <a:chExt cx="11394015" cy="914401"/>
          </a:xfrm>
        </p:grpSpPr>
        <p:sp>
          <p:nvSpPr>
            <p:cNvPr id="1028" name="AutoShape 15"/>
            <p:cNvSpPr>
              <a:spLocks noChangeArrowheads="1"/>
            </p:cNvSpPr>
            <p:nvPr userDrawn="1"/>
          </p:nvSpPr>
          <p:spPr bwMode="auto">
            <a:xfrm>
              <a:off x="797985" y="-7938"/>
              <a:ext cx="9720726" cy="914401"/>
            </a:xfrm>
            <a:prstGeom prst="roundRect">
              <a:avLst>
                <a:gd name="adj" fmla="val 16667"/>
              </a:avLst>
            </a:prstGeom>
            <a:solidFill>
              <a:srgbClr val="BFCF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r-FR" altLang="fr-FR" sz="750"/>
            </a:p>
          </p:txBody>
        </p:sp>
        <p:sp>
          <p:nvSpPr>
            <p:cNvPr id="14" name="AutoShape 15">
              <a:extLst>
                <a:ext uri="{FF2B5EF4-FFF2-40B4-BE49-F238E27FC236}">
                  <a16:creationId xmlns:a16="http://schemas.microsoft.com/office/drawing/2014/main" id="{0D30F00F-4A92-410D-AFA6-2406190745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62603" y="-7938"/>
              <a:ext cx="8829397" cy="914401"/>
            </a:xfrm>
            <a:prstGeom prst="roundRect">
              <a:avLst>
                <a:gd name="adj" fmla="val 0"/>
              </a:avLst>
            </a:prstGeom>
            <a:solidFill>
              <a:srgbClr val="BFCF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r-FR" altLang="fr-FR" sz="750"/>
            </a:p>
          </p:txBody>
        </p:sp>
      </p:grpSp>
      <p:pic>
        <p:nvPicPr>
          <p:cNvPr id="16" name="Picture 2" descr="IMT Atlantique, une grande école d'ingénieurs généralistes">
            <a:extLst>
              <a:ext uri="{FF2B5EF4-FFF2-40B4-BE49-F238E27FC236}">
                <a16:creationId xmlns:a16="http://schemas.microsoft.com/office/drawing/2014/main" id="{74335196-19C2-432D-95A2-3F9123A558F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9" t="14875" r="9546" b="14921"/>
          <a:stretch/>
        </p:blipFill>
        <p:spPr bwMode="auto">
          <a:xfrm>
            <a:off x="6581319" y="4600280"/>
            <a:ext cx="689651" cy="4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302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Levenim MT" pitchFamily="2" charset="-79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Levenim MT" pitchFamily="2" charset="-79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Levenim MT" pitchFamily="2" charset="-79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Levenim MT" pitchFamily="2" charset="-79"/>
          <a:cs typeface="Arial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Levenim MT" pitchFamily="2" charset="-79"/>
          <a:cs typeface="Arial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Levenim MT" pitchFamily="2" charset="-79"/>
          <a:cs typeface="Arial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Levenim MT" pitchFamily="2" charset="-79"/>
          <a:cs typeface="Arial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Levenim MT" pitchFamily="2" charset="-79"/>
          <a:cs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¡"/>
        <a:defRPr sz="2100">
          <a:solidFill>
            <a:schemeClr val="tx2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Tahoma" pitchFamily="34" charset="0"/>
        <a:buChar char="◊"/>
        <a:defRPr sz="2100">
          <a:solidFill>
            <a:schemeClr val="tx2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ahoma" pitchFamily="34" charset="0"/>
        <a:buChar char="◊"/>
        <a:defRPr sz="1800">
          <a:solidFill>
            <a:schemeClr val="tx2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ahoma" pitchFamily="34" charset="0"/>
        <a:buChar char="◊"/>
        <a:defRPr sz="1500">
          <a:solidFill>
            <a:schemeClr val="tx2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ahoma" pitchFamily="34" charset="0"/>
        <a:buChar char="◊"/>
        <a:defRPr sz="1500">
          <a:solidFill>
            <a:schemeClr val="tx2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ahoma" pitchFamily="34" charset="0"/>
        <a:buChar char="◊"/>
        <a:defRPr sz="1500">
          <a:solidFill>
            <a:schemeClr val="tx2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ahoma" pitchFamily="34" charset="0"/>
        <a:buChar char="◊"/>
        <a:defRPr sz="1500">
          <a:solidFill>
            <a:schemeClr val="tx2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ahoma" pitchFamily="34" charset="0"/>
        <a:buChar char="◊"/>
        <a:defRPr sz="1500">
          <a:solidFill>
            <a:schemeClr val="tx2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ahoma" pitchFamily="34" charset="0"/>
        <a:buChar char="◊"/>
        <a:defRPr sz="15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E6970224-69C0-40C7-85C6-F2747452BE84}"/>
              </a:ext>
            </a:extLst>
          </p:cNvPr>
          <p:cNvGrpSpPr/>
          <p:nvPr userDrawn="1"/>
        </p:nvGrpSpPr>
        <p:grpSpPr>
          <a:xfrm>
            <a:off x="1" y="4554144"/>
            <a:ext cx="3757613" cy="501254"/>
            <a:chOff x="0" y="6072192"/>
            <a:chExt cx="5010151" cy="668338"/>
          </a:xfrm>
        </p:grpSpPr>
        <p:sp>
          <p:nvSpPr>
            <p:cNvPr id="1026" name="AutoShape 16"/>
            <p:cNvSpPr>
              <a:spLocks noChangeArrowheads="1"/>
            </p:cNvSpPr>
            <p:nvPr userDrawn="1"/>
          </p:nvSpPr>
          <p:spPr bwMode="auto">
            <a:xfrm>
              <a:off x="0" y="6072193"/>
              <a:ext cx="5010151" cy="668337"/>
            </a:xfrm>
            <a:prstGeom prst="roundRect">
              <a:avLst>
                <a:gd name="adj" fmla="val 16667"/>
              </a:avLst>
            </a:prstGeom>
            <a:solidFill>
              <a:srgbClr val="BFCF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r-FR" altLang="fr-FR" sz="750"/>
            </a:p>
          </p:txBody>
        </p:sp>
        <p:sp>
          <p:nvSpPr>
            <p:cNvPr id="9" name="AutoShape 16">
              <a:extLst>
                <a:ext uri="{FF2B5EF4-FFF2-40B4-BE49-F238E27FC236}">
                  <a16:creationId xmlns:a16="http://schemas.microsoft.com/office/drawing/2014/main" id="{4C2B33F4-795D-4124-AA29-A2653268D4A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6072192"/>
              <a:ext cx="2209800" cy="668337"/>
            </a:xfrm>
            <a:prstGeom prst="roundRect">
              <a:avLst>
                <a:gd name="adj" fmla="val 0"/>
              </a:avLst>
            </a:prstGeom>
            <a:solidFill>
              <a:srgbClr val="BFCF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r-FR" altLang="fr-FR" sz="750"/>
            </a:p>
          </p:txBody>
        </p:sp>
      </p:grpSp>
      <p:pic>
        <p:nvPicPr>
          <p:cNvPr id="1027" name="Picture 17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-5953"/>
            <a:ext cx="55245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17"/>
          <p:cNvSpPr>
            <a:spLocks noChangeArrowheads="1"/>
          </p:cNvSpPr>
          <p:nvPr userDrawn="1"/>
        </p:nvSpPr>
        <p:spPr bwMode="auto">
          <a:xfrm>
            <a:off x="810419" y="4631647"/>
            <a:ext cx="2136775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E0E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fr-FR" sz="750" b="1" i="0" dirty="0"/>
              <a:t>Norbert PARKER – </a:t>
            </a:r>
            <a:fld id="{09AD8726-087F-47BB-99FF-8AFBD640AAF8}" type="datetime1">
              <a:rPr lang="fr-FR" altLang="fr-FR" sz="750" b="1" i="0" smtClean="0"/>
              <a:t>15/10/2024</a:t>
            </a:fld>
            <a:endParaRPr lang="fr-FR" altLang="fr-FR" sz="750" b="1" i="0" dirty="0"/>
          </a:p>
          <a:p>
            <a:pPr algn="ctr" eaLnBrk="1" hangingPunct="1"/>
            <a:r>
              <a:rPr lang="fr-FR" altLang="fr-FR" sz="750" b="1" i="0" dirty="0"/>
              <a:t>N°</a:t>
            </a:r>
            <a:fld id="{E8255B96-CD13-46AF-A741-AC760BB413F4}" type="slidenum">
              <a:rPr lang="fr-FR" altLang="fr-FR" sz="750" b="1" i="0"/>
              <a:pPr algn="ctr" eaLnBrk="1" hangingPunct="1"/>
              <a:t>‹N°›</a:t>
            </a:fld>
            <a:r>
              <a:rPr lang="fr-FR" altLang="fr-FR" sz="750" b="1" i="0" dirty="0"/>
              <a:t>  </a:t>
            </a:r>
          </a:p>
        </p:txBody>
      </p:sp>
      <p:pic>
        <p:nvPicPr>
          <p:cNvPr id="8" name="Image 7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472" r="74274" b="12944"/>
          <a:stretch/>
        </p:blipFill>
        <p:spPr bwMode="auto">
          <a:xfrm>
            <a:off x="4047489" y="4602270"/>
            <a:ext cx="1005509" cy="4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Résultat de recherche d'images pour &quot;ubo&quot;">
            <a:extLst>
              <a:ext uri="{FF2B5EF4-FFF2-40B4-BE49-F238E27FC236}">
                <a16:creationId xmlns:a16="http://schemas.microsoft.com/office/drawing/2014/main" id="{75C76981-37AD-46F7-810D-4F7F0030E9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62" y="4600280"/>
            <a:ext cx="985393" cy="4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8F040456-D89D-488C-94BA-0B4F7A11087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542434" y="4602270"/>
            <a:ext cx="1266379" cy="405000"/>
            <a:chOff x="3161363" y="1618298"/>
            <a:chExt cx="10243250" cy="3275889"/>
          </a:xfrm>
        </p:grpSpPr>
        <p:pic>
          <p:nvPicPr>
            <p:cNvPr id="4" name="Picture 4" descr="Logo DGA • AMEFO">
              <a:extLst>
                <a:ext uri="{FF2B5EF4-FFF2-40B4-BE49-F238E27FC236}">
                  <a16:creationId xmlns:a16="http://schemas.microsoft.com/office/drawing/2014/main" id="{76349A31-BEB6-46DC-81EF-ED4E9534EAB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1363" y="1618298"/>
              <a:ext cx="3178068" cy="3275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Ministère des Armées - Agence de l'Innovation de Défense ...">
              <a:extLst>
                <a:ext uri="{FF2B5EF4-FFF2-40B4-BE49-F238E27FC236}">
                  <a16:creationId xmlns:a16="http://schemas.microsoft.com/office/drawing/2014/main" id="{57527C82-69BC-467C-BF7E-2A741A05E07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07" t="22954" b="22226"/>
            <a:stretch/>
          </p:blipFill>
          <p:spPr bwMode="auto">
            <a:xfrm>
              <a:off x="6502263" y="1697006"/>
              <a:ext cx="6902350" cy="3118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13CFD577-8BBA-4C27-8679-186A5A8E71CE}"/>
              </a:ext>
            </a:extLst>
          </p:cNvPr>
          <p:cNvGrpSpPr/>
          <p:nvPr userDrawn="1"/>
        </p:nvGrpSpPr>
        <p:grpSpPr>
          <a:xfrm>
            <a:off x="598489" y="-5953"/>
            <a:ext cx="8545511" cy="685801"/>
            <a:chOff x="797985" y="-7938"/>
            <a:chExt cx="11394015" cy="914401"/>
          </a:xfrm>
        </p:grpSpPr>
        <p:sp>
          <p:nvSpPr>
            <p:cNvPr id="1028" name="AutoShape 15"/>
            <p:cNvSpPr>
              <a:spLocks noChangeArrowheads="1"/>
            </p:cNvSpPr>
            <p:nvPr userDrawn="1"/>
          </p:nvSpPr>
          <p:spPr bwMode="auto">
            <a:xfrm>
              <a:off x="797985" y="-7938"/>
              <a:ext cx="9720726" cy="914401"/>
            </a:xfrm>
            <a:prstGeom prst="roundRect">
              <a:avLst>
                <a:gd name="adj" fmla="val 16667"/>
              </a:avLst>
            </a:prstGeom>
            <a:solidFill>
              <a:srgbClr val="BFCF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r-FR" altLang="fr-FR" sz="750"/>
            </a:p>
          </p:txBody>
        </p:sp>
        <p:sp>
          <p:nvSpPr>
            <p:cNvPr id="14" name="AutoShape 15">
              <a:extLst>
                <a:ext uri="{FF2B5EF4-FFF2-40B4-BE49-F238E27FC236}">
                  <a16:creationId xmlns:a16="http://schemas.microsoft.com/office/drawing/2014/main" id="{0D30F00F-4A92-410D-AFA6-2406190745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62603" y="-7938"/>
              <a:ext cx="8829397" cy="914401"/>
            </a:xfrm>
            <a:prstGeom prst="roundRect">
              <a:avLst>
                <a:gd name="adj" fmla="val 0"/>
              </a:avLst>
            </a:prstGeom>
            <a:solidFill>
              <a:srgbClr val="BFCF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r-FR" altLang="fr-FR" sz="750"/>
            </a:p>
          </p:txBody>
        </p:sp>
      </p:grpSp>
      <p:pic>
        <p:nvPicPr>
          <p:cNvPr id="16" name="Picture 2" descr="IMT Atlantique, une grande école d'ingénieurs généralistes">
            <a:extLst>
              <a:ext uri="{FF2B5EF4-FFF2-40B4-BE49-F238E27FC236}">
                <a16:creationId xmlns:a16="http://schemas.microsoft.com/office/drawing/2014/main" id="{74335196-19C2-432D-95A2-3F9123A558F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9" t="14875" r="9546" b="14921"/>
          <a:stretch/>
        </p:blipFill>
        <p:spPr bwMode="auto">
          <a:xfrm>
            <a:off x="6581319" y="4600280"/>
            <a:ext cx="689651" cy="4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99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Levenim MT" pitchFamily="2" charset="-79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Levenim MT" pitchFamily="2" charset="-79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Levenim MT" pitchFamily="2" charset="-79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Levenim MT" pitchFamily="2" charset="-79"/>
          <a:cs typeface="Arial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Levenim MT" pitchFamily="2" charset="-79"/>
          <a:cs typeface="Arial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Levenim MT" pitchFamily="2" charset="-79"/>
          <a:cs typeface="Arial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Levenim MT" pitchFamily="2" charset="-79"/>
          <a:cs typeface="Arial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Levenim MT" pitchFamily="2" charset="-79"/>
          <a:cs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¡"/>
        <a:defRPr sz="2100">
          <a:solidFill>
            <a:schemeClr val="tx2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Tahoma" pitchFamily="34" charset="0"/>
        <a:buChar char="◊"/>
        <a:defRPr sz="2100">
          <a:solidFill>
            <a:schemeClr val="tx2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ahoma" pitchFamily="34" charset="0"/>
        <a:buChar char="◊"/>
        <a:defRPr sz="1800">
          <a:solidFill>
            <a:schemeClr val="tx2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ahoma" pitchFamily="34" charset="0"/>
        <a:buChar char="◊"/>
        <a:defRPr sz="1500">
          <a:solidFill>
            <a:schemeClr val="tx2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ahoma" pitchFamily="34" charset="0"/>
        <a:buChar char="◊"/>
        <a:defRPr sz="1500">
          <a:solidFill>
            <a:schemeClr val="tx2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ahoma" pitchFamily="34" charset="0"/>
        <a:buChar char="◊"/>
        <a:defRPr sz="1500">
          <a:solidFill>
            <a:schemeClr val="tx2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ahoma" pitchFamily="34" charset="0"/>
        <a:buChar char="◊"/>
        <a:defRPr sz="1500">
          <a:solidFill>
            <a:schemeClr val="tx2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ahoma" pitchFamily="34" charset="0"/>
        <a:buChar char="◊"/>
        <a:defRPr sz="1500">
          <a:solidFill>
            <a:schemeClr val="tx2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ahoma" pitchFamily="34" charset="0"/>
        <a:buChar char="◊"/>
        <a:defRPr sz="15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E6970224-69C0-40C7-85C6-F2747452BE84}"/>
              </a:ext>
            </a:extLst>
          </p:cNvPr>
          <p:cNvGrpSpPr/>
          <p:nvPr userDrawn="1"/>
        </p:nvGrpSpPr>
        <p:grpSpPr>
          <a:xfrm>
            <a:off x="1" y="4554144"/>
            <a:ext cx="3757613" cy="501254"/>
            <a:chOff x="0" y="6072192"/>
            <a:chExt cx="5010151" cy="668338"/>
          </a:xfrm>
        </p:grpSpPr>
        <p:sp>
          <p:nvSpPr>
            <p:cNvPr id="1026" name="AutoShape 16"/>
            <p:cNvSpPr>
              <a:spLocks noChangeArrowheads="1"/>
            </p:cNvSpPr>
            <p:nvPr userDrawn="1"/>
          </p:nvSpPr>
          <p:spPr bwMode="auto">
            <a:xfrm>
              <a:off x="0" y="6072193"/>
              <a:ext cx="5010151" cy="668337"/>
            </a:xfrm>
            <a:prstGeom prst="roundRect">
              <a:avLst>
                <a:gd name="adj" fmla="val 16667"/>
              </a:avLst>
            </a:prstGeom>
            <a:solidFill>
              <a:srgbClr val="BFCF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r-FR" altLang="fr-FR" sz="750"/>
            </a:p>
          </p:txBody>
        </p:sp>
        <p:sp>
          <p:nvSpPr>
            <p:cNvPr id="9" name="AutoShape 16">
              <a:extLst>
                <a:ext uri="{FF2B5EF4-FFF2-40B4-BE49-F238E27FC236}">
                  <a16:creationId xmlns:a16="http://schemas.microsoft.com/office/drawing/2014/main" id="{4C2B33F4-795D-4124-AA29-A2653268D4A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6072192"/>
              <a:ext cx="2209800" cy="668337"/>
            </a:xfrm>
            <a:prstGeom prst="roundRect">
              <a:avLst>
                <a:gd name="adj" fmla="val 0"/>
              </a:avLst>
            </a:prstGeom>
            <a:solidFill>
              <a:srgbClr val="BFCF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r-FR" altLang="fr-FR" sz="750"/>
            </a:p>
          </p:txBody>
        </p:sp>
      </p:grpSp>
      <p:pic>
        <p:nvPicPr>
          <p:cNvPr id="1027" name="Picture 17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-5953"/>
            <a:ext cx="55245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17"/>
          <p:cNvSpPr>
            <a:spLocks noChangeArrowheads="1"/>
          </p:cNvSpPr>
          <p:nvPr userDrawn="1"/>
        </p:nvSpPr>
        <p:spPr bwMode="auto">
          <a:xfrm>
            <a:off x="810419" y="4631647"/>
            <a:ext cx="2136775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E0E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fr-FR" sz="750" b="1" i="0" dirty="0"/>
              <a:t>Norbert PARKER – </a:t>
            </a:r>
            <a:fld id="{09AD8726-087F-47BB-99FF-8AFBD640AAF8}" type="datetime1">
              <a:rPr lang="fr-FR" altLang="fr-FR" sz="750" b="1" i="0" smtClean="0"/>
              <a:t>15/10/2024</a:t>
            </a:fld>
            <a:endParaRPr lang="fr-FR" altLang="fr-FR" sz="750" b="1" i="0" dirty="0"/>
          </a:p>
          <a:p>
            <a:pPr algn="ctr" eaLnBrk="1" hangingPunct="1"/>
            <a:r>
              <a:rPr lang="fr-FR" altLang="fr-FR" sz="750" b="1" i="0" dirty="0"/>
              <a:t>N°</a:t>
            </a:r>
            <a:fld id="{E8255B96-CD13-46AF-A741-AC760BB413F4}" type="slidenum">
              <a:rPr lang="fr-FR" altLang="fr-FR" sz="750" b="1" i="0"/>
              <a:pPr algn="ctr" eaLnBrk="1" hangingPunct="1"/>
              <a:t>‹N°›</a:t>
            </a:fld>
            <a:r>
              <a:rPr lang="fr-FR" altLang="fr-FR" sz="750" b="1" i="0" dirty="0"/>
              <a:t>  </a:t>
            </a:r>
          </a:p>
        </p:txBody>
      </p:sp>
      <p:pic>
        <p:nvPicPr>
          <p:cNvPr id="8" name="Image 7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472" r="74274" b="12944"/>
          <a:stretch/>
        </p:blipFill>
        <p:spPr bwMode="auto">
          <a:xfrm>
            <a:off x="4047489" y="4602270"/>
            <a:ext cx="1005509" cy="4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Résultat de recherche d'images pour &quot;ubo&quot;">
            <a:extLst>
              <a:ext uri="{FF2B5EF4-FFF2-40B4-BE49-F238E27FC236}">
                <a16:creationId xmlns:a16="http://schemas.microsoft.com/office/drawing/2014/main" id="{75C76981-37AD-46F7-810D-4F7F0030E9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62" y="4600280"/>
            <a:ext cx="985393" cy="4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8F040456-D89D-488C-94BA-0B4F7A11087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542434" y="4602270"/>
            <a:ext cx="1266379" cy="405000"/>
            <a:chOff x="3161363" y="1618298"/>
            <a:chExt cx="10243250" cy="3275889"/>
          </a:xfrm>
        </p:grpSpPr>
        <p:pic>
          <p:nvPicPr>
            <p:cNvPr id="4" name="Picture 4" descr="Logo DGA • AMEFO">
              <a:extLst>
                <a:ext uri="{FF2B5EF4-FFF2-40B4-BE49-F238E27FC236}">
                  <a16:creationId xmlns:a16="http://schemas.microsoft.com/office/drawing/2014/main" id="{76349A31-BEB6-46DC-81EF-ED4E9534EAB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1363" y="1618298"/>
              <a:ext cx="3178068" cy="3275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Ministère des Armées - Agence de l'Innovation de Défense ...">
              <a:extLst>
                <a:ext uri="{FF2B5EF4-FFF2-40B4-BE49-F238E27FC236}">
                  <a16:creationId xmlns:a16="http://schemas.microsoft.com/office/drawing/2014/main" id="{57527C82-69BC-467C-BF7E-2A741A05E07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07" t="22954" b="22226"/>
            <a:stretch/>
          </p:blipFill>
          <p:spPr bwMode="auto">
            <a:xfrm>
              <a:off x="6502263" y="1697006"/>
              <a:ext cx="6902350" cy="3118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13CFD577-8BBA-4C27-8679-186A5A8E71CE}"/>
              </a:ext>
            </a:extLst>
          </p:cNvPr>
          <p:cNvGrpSpPr/>
          <p:nvPr userDrawn="1"/>
        </p:nvGrpSpPr>
        <p:grpSpPr>
          <a:xfrm>
            <a:off x="598489" y="-5953"/>
            <a:ext cx="8545511" cy="685801"/>
            <a:chOff x="797985" y="-7938"/>
            <a:chExt cx="11394015" cy="914401"/>
          </a:xfrm>
        </p:grpSpPr>
        <p:sp>
          <p:nvSpPr>
            <p:cNvPr id="1028" name="AutoShape 15"/>
            <p:cNvSpPr>
              <a:spLocks noChangeArrowheads="1"/>
            </p:cNvSpPr>
            <p:nvPr userDrawn="1"/>
          </p:nvSpPr>
          <p:spPr bwMode="auto">
            <a:xfrm>
              <a:off x="797985" y="-7938"/>
              <a:ext cx="9720726" cy="914401"/>
            </a:xfrm>
            <a:prstGeom prst="roundRect">
              <a:avLst>
                <a:gd name="adj" fmla="val 16667"/>
              </a:avLst>
            </a:prstGeom>
            <a:solidFill>
              <a:srgbClr val="BFCF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r-FR" altLang="fr-FR" sz="750"/>
            </a:p>
          </p:txBody>
        </p:sp>
        <p:sp>
          <p:nvSpPr>
            <p:cNvPr id="14" name="AutoShape 15">
              <a:extLst>
                <a:ext uri="{FF2B5EF4-FFF2-40B4-BE49-F238E27FC236}">
                  <a16:creationId xmlns:a16="http://schemas.microsoft.com/office/drawing/2014/main" id="{0D30F00F-4A92-410D-AFA6-2406190745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62603" y="-7938"/>
              <a:ext cx="8829397" cy="914401"/>
            </a:xfrm>
            <a:prstGeom prst="roundRect">
              <a:avLst>
                <a:gd name="adj" fmla="val 0"/>
              </a:avLst>
            </a:prstGeom>
            <a:solidFill>
              <a:srgbClr val="BFCF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r-FR" altLang="fr-FR" sz="750"/>
            </a:p>
          </p:txBody>
        </p:sp>
      </p:grpSp>
      <p:pic>
        <p:nvPicPr>
          <p:cNvPr id="16" name="Picture 2" descr="IMT Atlantique, une grande école d'ingénieurs généralistes">
            <a:extLst>
              <a:ext uri="{FF2B5EF4-FFF2-40B4-BE49-F238E27FC236}">
                <a16:creationId xmlns:a16="http://schemas.microsoft.com/office/drawing/2014/main" id="{74335196-19C2-432D-95A2-3F9123A558F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9" t="14875" r="9546" b="14921"/>
          <a:stretch/>
        </p:blipFill>
        <p:spPr bwMode="auto">
          <a:xfrm>
            <a:off x="6581319" y="4600280"/>
            <a:ext cx="689651" cy="4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55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Levenim MT" pitchFamily="2" charset="-79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Levenim MT" pitchFamily="2" charset="-79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Levenim MT" pitchFamily="2" charset="-79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Levenim MT" pitchFamily="2" charset="-79"/>
          <a:cs typeface="Arial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Levenim MT" pitchFamily="2" charset="-79"/>
          <a:cs typeface="Arial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Levenim MT" pitchFamily="2" charset="-79"/>
          <a:cs typeface="Arial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Levenim MT" pitchFamily="2" charset="-79"/>
          <a:cs typeface="Arial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Levenim MT" pitchFamily="2" charset="-79"/>
          <a:cs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¡"/>
        <a:defRPr sz="2100">
          <a:solidFill>
            <a:schemeClr val="tx2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Tahoma" pitchFamily="34" charset="0"/>
        <a:buChar char="◊"/>
        <a:defRPr sz="2100">
          <a:solidFill>
            <a:schemeClr val="tx2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ahoma" pitchFamily="34" charset="0"/>
        <a:buChar char="◊"/>
        <a:defRPr sz="1800">
          <a:solidFill>
            <a:schemeClr val="tx2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ahoma" pitchFamily="34" charset="0"/>
        <a:buChar char="◊"/>
        <a:defRPr sz="1500">
          <a:solidFill>
            <a:schemeClr val="tx2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ahoma" pitchFamily="34" charset="0"/>
        <a:buChar char="◊"/>
        <a:defRPr sz="1500">
          <a:solidFill>
            <a:schemeClr val="tx2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ahoma" pitchFamily="34" charset="0"/>
        <a:buChar char="◊"/>
        <a:defRPr sz="1500">
          <a:solidFill>
            <a:schemeClr val="tx2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ahoma" pitchFamily="34" charset="0"/>
        <a:buChar char="◊"/>
        <a:defRPr sz="1500">
          <a:solidFill>
            <a:schemeClr val="tx2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ahoma" pitchFamily="34" charset="0"/>
        <a:buChar char="◊"/>
        <a:defRPr sz="1500">
          <a:solidFill>
            <a:schemeClr val="tx2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ahoma" pitchFamily="34" charset="0"/>
        <a:buChar char="◊"/>
        <a:defRPr sz="15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68C6FFFF-E8CD-4B9E-B9B8-6A65E78F45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3" r="73148" b="14018"/>
          <a:stretch/>
        </p:blipFill>
        <p:spPr bwMode="auto">
          <a:xfrm>
            <a:off x="3980873" y="4643347"/>
            <a:ext cx="963876" cy="33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id="{7F734EE0-2746-4D3D-A98E-E88E6A541595}"/>
              </a:ext>
            </a:extLst>
          </p:cNvPr>
          <p:cNvGrpSpPr>
            <a:grpSpLocks noChangeAspect="1"/>
          </p:cNvGrpSpPr>
          <p:nvPr/>
        </p:nvGrpSpPr>
        <p:grpSpPr>
          <a:xfrm>
            <a:off x="6965909" y="4574119"/>
            <a:ext cx="1788006" cy="429689"/>
            <a:chOff x="9696883" y="5896273"/>
            <a:chExt cx="2705100" cy="866775"/>
          </a:xfrm>
        </p:grpSpPr>
        <p:pic>
          <p:nvPicPr>
            <p:cNvPr id="18" name="Picture 2" descr="Résultat de recherche d'images pour &quot;dga&quot;">
              <a:extLst>
                <a:ext uri="{FF2B5EF4-FFF2-40B4-BE49-F238E27FC236}">
                  <a16:creationId xmlns:a16="http://schemas.microsoft.com/office/drawing/2014/main" id="{99E77DE8-30E6-4FD4-A4A4-3C162CD224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6883" y="5896273"/>
              <a:ext cx="839787" cy="86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 descr="RÃ©sultat de recherche d'images pour &quot;agence innovation dÃ©fense&quot;">
              <a:extLst>
                <a:ext uri="{FF2B5EF4-FFF2-40B4-BE49-F238E27FC236}">
                  <a16:creationId xmlns:a16="http://schemas.microsoft.com/office/drawing/2014/main" id="{082DDEA4-F826-43E4-AB95-054AED6B9B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8" t="11412" r="8867" b="18858"/>
            <a:stretch>
              <a:fillRect/>
            </a:stretch>
          </p:blipFill>
          <p:spPr bwMode="auto">
            <a:xfrm>
              <a:off x="10536670" y="5896273"/>
              <a:ext cx="1865313" cy="86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6" name="AutoShape 16">
            <a:extLst>
              <a:ext uri="{FF2B5EF4-FFF2-40B4-BE49-F238E27FC236}">
                <a16:creationId xmlns:a16="http://schemas.microsoft.com/office/drawing/2014/main" id="{5FD6265C-54E8-4799-BE56-780B15C2E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52575" y="4554141"/>
            <a:ext cx="5310188" cy="501253"/>
          </a:xfrm>
          <a:prstGeom prst="roundRect">
            <a:avLst>
              <a:gd name="adj" fmla="val 16667"/>
            </a:avLst>
          </a:prstGeom>
          <a:solidFill>
            <a:srgbClr val="BFCFD8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FR" altLang="fr-FR" sz="750"/>
          </a:p>
        </p:txBody>
      </p:sp>
      <p:pic>
        <p:nvPicPr>
          <p:cNvPr id="1027" name="Picture 17">
            <a:extLst>
              <a:ext uri="{FF2B5EF4-FFF2-40B4-BE49-F238E27FC236}">
                <a16:creationId xmlns:a16="http://schemas.microsoft.com/office/drawing/2014/main" id="{3E8E8DD3-FD11-4894-949E-67D7F7B86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-5953"/>
            <a:ext cx="55245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AutoShape 15">
            <a:extLst>
              <a:ext uri="{FF2B5EF4-FFF2-40B4-BE49-F238E27FC236}">
                <a16:creationId xmlns:a16="http://schemas.microsoft.com/office/drawing/2014/main" id="{10C66B40-F581-438C-9DD2-75ED25951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88" y="-5953"/>
            <a:ext cx="9263062" cy="685801"/>
          </a:xfrm>
          <a:prstGeom prst="roundRect">
            <a:avLst>
              <a:gd name="adj" fmla="val 16667"/>
            </a:avLst>
          </a:prstGeom>
          <a:solidFill>
            <a:srgbClr val="BFCFD8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FR" altLang="fr-FR" sz="750"/>
          </a:p>
        </p:txBody>
      </p:sp>
      <p:sp>
        <p:nvSpPr>
          <p:cNvPr id="1029" name="Rectangle 17">
            <a:extLst>
              <a:ext uri="{FF2B5EF4-FFF2-40B4-BE49-F238E27FC236}">
                <a16:creationId xmlns:a16="http://schemas.microsoft.com/office/drawing/2014/main" id="{11A770B5-5927-4DD7-95F3-19E44E8BD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714" y="4626810"/>
            <a:ext cx="2136775" cy="348813"/>
          </a:xfrm>
          <a:prstGeom prst="rect">
            <a:avLst/>
          </a:prstGeom>
          <a:noFill/>
          <a:ln>
            <a:noFill/>
          </a:ln>
          <a:effectLst/>
        </p:spPr>
        <p:txBody>
          <a:bodyPr anchor="b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50"/>
              </a:spcAft>
              <a:defRPr/>
            </a:pPr>
            <a:r>
              <a:rPr lang="fr-FR" altLang="fr-FR" sz="750" i="1" dirty="0"/>
              <a:t>APMC 2022</a:t>
            </a:r>
          </a:p>
          <a:p>
            <a:pPr algn="ctr" eaLnBrk="1" hangingPunct="1">
              <a:defRPr/>
            </a:pPr>
            <a:r>
              <a:rPr lang="fr-FR" altLang="fr-FR" sz="750" i="1" dirty="0"/>
              <a:t>N°</a:t>
            </a:r>
            <a:fld id="{A2E7671A-4ECD-4F7D-B118-FF326269C1B3}" type="slidenum">
              <a:rPr lang="fr-FR" altLang="fr-FR" sz="750" i="1"/>
              <a:pPr algn="ctr" eaLnBrk="1" hangingPunct="1">
                <a:defRPr/>
              </a:pPr>
              <a:t>‹N°›</a:t>
            </a:fld>
            <a:r>
              <a:rPr lang="fr-FR" altLang="fr-FR" sz="750" dirty="0"/>
              <a:t>  </a:t>
            </a: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5AD16F10-ED74-47E6-BA95-768C164CBF5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123063" y="4691998"/>
            <a:ext cx="1628555" cy="22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Levenim MT" pitchFamily="2" charset="-79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Levenim MT" pitchFamily="2" charset="-79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Levenim MT" pitchFamily="2" charset="-79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Levenim MT" pitchFamily="2" charset="-79"/>
          <a:cs typeface="Arial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Levenim MT" pitchFamily="2" charset="-79"/>
          <a:cs typeface="Arial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Levenim MT" pitchFamily="2" charset="-79"/>
          <a:cs typeface="Arial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Levenim MT" pitchFamily="2" charset="-79"/>
          <a:cs typeface="Arial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Levenim MT" pitchFamily="2" charset="-79"/>
          <a:cs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¡"/>
        <a:defRPr sz="2100">
          <a:solidFill>
            <a:schemeClr val="tx2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Tahoma" panose="020B0604030504040204" pitchFamily="34" charset="0"/>
        <a:buChar char="◊"/>
        <a:defRPr sz="2100">
          <a:solidFill>
            <a:schemeClr val="tx2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ahoma" panose="020B0604030504040204" pitchFamily="34" charset="0"/>
        <a:buChar char="◊"/>
        <a:defRPr sz="1800">
          <a:solidFill>
            <a:schemeClr val="tx2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ahoma" panose="020B0604030504040204" pitchFamily="34" charset="0"/>
        <a:buChar char="◊"/>
        <a:defRPr sz="1500">
          <a:solidFill>
            <a:schemeClr val="tx2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ahoma" panose="020B0604030504040204" pitchFamily="34" charset="0"/>
        <a:buChar char="◊"/>
        <a:defRPr sz="1500">
          <a:solidFill>
            <a:schemeClr val="tx2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ahoma" pitchFamily="34" charset="0"/>
        <a:buChar char="◊"/>
        <a:defRPr sz="1500">
          <a:solidFill>
            <a:schemeClr val="tx2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ahoma" pitchFamily="34" charset="0"/>
        <a:buChar char="◊"/>
        <a:defRPr sz="1500">
          <a:solidFill>
            <a:schemeClr val="tx2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ahoma" pitchFamily="34" charset="0"/>
        <a:buChar char="◊"/>
        <a:defRPr sz="1500">
          <a:solidFill>
            <a:schemeClr val="tx2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ahoma" pitchFamily="34" charset="0"/>
        <a:buChar char="◊"/>
        <a:defRPr sz="15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10" Type="http://schemas.openxmlformats.org/officeDocument/2006/relationships/image" Target="../media/image61.jpeg"/><Relationship Id="rId4" Type="http://schemas.microsoft.com/office/2007/relationships/hdphoto" Target="../media/hdphoto3.wdp"/><Relationship Id="rId9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tiff"/><Relationship Id="rId3" Type="http://schemas.openxmlformats.org/officeDocument/2006/relationships/image" Target="../media/image62.pn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sv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8200" y="707231"/>
            <a:ext cx="7772400" cy="1102519"/>
          </a:xfrm>
        </p:spPr>
        <p:txBody>
          <a:bodyPr anchor="ctr">
            <a:normAutofit fontScale="90000"/>
          </a:bodyPr>
          <a:lstStyle/>
          <a:p>
            <a:r>
              <a:rPr lang="fr-FR" dirty="0"/>
              <a:t>SMD Compatible Ku-Band LTCC </a:t>
            </a:r>
            <a:r>
              <a:rPr lang="fr-FR" dirty="0" err="1"/>
              <a:t>Circulators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114550"/>
            <a:ext cx="6096000" cy="1981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sz="1800" dirty="0"/>
              <a:t>N. Parker</a:t>
            </a:r>
            <a:r>
              <a:rPr lang="fr-FR" sz="1800" baseline="30000" dirty="0"/>
              <a:t>1</a:t>
            </a:r>
            <a:r>
              <a:rPr lang="fr-FR" sz="1800" dirty="0"/>
              <a:t>, C. Kärnfelt</a:t>
            </a:r>
            <a:r>
              <a:rPr lang="fr-FR" sz="1800" baseline="30000" dirty="0"/>
              <a:t>2</a:t>
            </a:r>
            <a:r>
              <a:rPr lang="fr-FR" sz="1800" dirty="0"/>
              <a:t>, R. Lebourgeois</a:t>
            </a:r>
            <a:r>
              <a:rPr lang="fr-FR" sz="1800" baseline="30000" dirty="0"/>
              <a:t>3</a:t>
            </a:r>
            <a:r>
              <a:rPr lang="fr-FR" sz="1800" dirty="0"/>
              <a:t>, L. Roussel</a:t>
            </a:r>
            <a:r>
              <a:rPr lang="fr-FR" sz="1800" baseline="30000" dirty="0"/>
              <a:t>4</a:t>
            </a:r>
            <a:r>
              <a:rPr lang="fr-FR" sz="1800" dirty="0"/>
              <a:t>, V. Laur</a:t>
            </a:r>
            <a:r>
              <a:rPr lang="fr-FR" sz="1800" baseline="30000" dirty="0"/>
              <a:t>1</a:t>
            </a:r>
          </a:p>
          <a:p>
            <a:pPr>
              <a:spcBef>
                <a:spcPts val="0"/>
              </a:spcBef>
            </a:pPr>
            <a:r>
              <a:rPr lang="fr-FR" sz="1600" i="1" baseline="30000" dirty="0"/>
              <a:t>1</a:t>
            </a:r>
            <a:r>
              <a:rPr lang="fr-FR" sz="1600" i="1" dirty="0"/>
              <a:t>Université de Bretagne Occidentale, </a:t>
            </a:r>
            <a:r>
              <a:rPr lang="fr-FR" sz="1600" i="1" dirty="0" err="1"/>
              <a:t>Lab</a:t>
            </a:r>
            <a:r>
              <a:rPr lang="fr-FR" sz="1600" i="1" dirty="0"/>
              <a:t>-STICC, UMR CNRS 6285, Brest</a:t>
            </a:r>
          </a:p>
          <a:p>
            <a:pPr>
              <a:spcBef>
                <a:spcPts val="0"/>
              </a:spcBef>
            </a:pPr>
            <a:r>
              <a:rPr lang="fr-FR" sz="1600" i="1" baseline="30000" dirty="0"/>
              <a:t>2</a:t>
            </a:r>
            <a:r>
              <a:rPr lang="fr-FR" sz="1600" i="1" dirty="0"/>
              <a:t>IMT Atlantique, </a:t>
            </a:r>
            <a:r>
              <a:rPr lang="fr-FR" sz="1600" i="1" dirty="0" err="1"/>
              <a:t>Lab</a:t>
            </a:r>
            <a:r>
              <a:rPr lang="fr-FR" sz="1600" i="1" dirty="0"/>
              <a:t>-STICC, UMR CNRS 6285, Brest</a:t>
            </a:r>
          </a:p>
          <a:p>
            <a:pPr>
              <a:spcBef>
                <a:spcPts val="0"/>
              </a:spcBef>
            </a:pPr>
            <a:r>
              <a:rPr lang="fr-FR" sz="1600" i="1" baseline="30000" dirty="0"/>
              <a:t>3</a:t>
            </a:r>
            <a:r>
              <a:rPr lang="fr-FR" sz="1600" i="1" dirty="0"/>
              <a:t>Thales </a:t>
            </a:r>
            <a:r>
              <a:rPr lang="fr-FR" sz="1600" i="1" dirty="0" err="1"/>
              <a:t>Research</a:t>
            </a:r>
            <a:r>
              <a:rPr lang="fr-FR" sz="1600" i="1" dirty="0"/>
              <a:t> &amp; </a:t>
            </a:r>
            <a:r>
              <a:rPr lang="fr-FR" sz="1600" i="1" dirty="0" err="1"/>
              <a:t>Technology</a:t>
            </a:r>
            <a:r>
              <a:rPr lang="fr-FR" sz="1600" i="1" dirty="0"/>
              <a:t>, Palaiseau</a:t>
            </a:r>
          </a:p>
          <a:p>
            <a:pPr>
              <a:spcBef>
                <a:spcPts val="0"/>
              </a:spcBef>
            </a:pPr>
            <a:r>
              <a:rPr lang="fr-FR" sz="1600" i="1" baseline="30000" dirty="0"/>
              <a:t>4</a:t>
            </a:r>
            <a:r>
              <a:rPr lang="fr-FR" sz="1600" i="1" dirty="0"/>
              <a:t>Thales Land &amp; Air </a:t>
            </a:r>
            <a:r>
              <a:rPr lang="fr-FR" sz="1600" i="1" dirty="0" err="1"/>
              <a:t>Systems</a:t>
            </a:r>
            <a:r>
              <a:rPr lang="fr-FR" sz="1600" i="1" dirty="0"/>
              <a:t>, Élancourt</a:t>
            </a:r>
          </a:p>
        </p:txBody>
      </p:sp>
    </p:spTree>
    <p:extLst>
      <p:ext uri="{BB962C8B-B14F-4D97-AF65-F5344CB8AC3E}">
        <p14:creationId xmlns:p14="http://schemas.microsoft.com/office/powerpoint/2010/main" val="1841898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F6AC40D-14CF-4C14-9E25-6F7D10A8C5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tabLst>
                <a:tab pos="4927600" algn="r"/>
              </a:tabLst>
              <a:defRPr/>
            </a:pPr>
            <a:fld id="{E8DF1434-D3D2-45E0-898B-14DD00B02A28}" type="datetime1">
              <a:rPr lang="fr-FR" smtClean="0"/>
              <a:pPr algn="r">
                <a:tabLst>
                  <a:tab pos="4927600" algn="r"/>
                </a:tabLst>
                <a:defRPr/>
              </a:pPr>
              <a:t>15/10/2024</a:t>
            </a:fld>
            <a:r>
              <a:rPr lang="fr-FR"/>
              <a:t> - </a:t>
            </a:r>
            <a:fld id="{941206D8-E9F2-42A5-86EC-EE72095DCE6F}" type="slidenum">
              <a:rPr lang="fr-FR" smtClean="0"/>
              <a:pPr algn="r">
                <a:tabLst>
                  <a:tab pos="4927600" algn="r"/>
                </a:tabLst>
                <a:defRPr/>
              </a:pPr>
              <a:t>10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C9EF432-5CB0-4401-B584-221F1FDE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Circulator Design – Y-junction Circulator sizing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441D113-7908-4D48-A865-7D51D965147A}"/>
              </a:ext>
            </a:extLst>
          </p:cNvPr>
          <p:cNvSpPr txBox="1"/>
          <p:nvPr/>
        </p:nvSpPr>
        <p:spPr>
          <a:xfrm>
            <a:off x="460948" y="1194929"/>
            <a:ext cx="8149652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lvl="0" indent="-266700" eaLnBrk="0" fontAlgn="base" hangingPunct="0">
              <a:spcAft>
                <a:spcPts val="6600"/>
              </a:spcAft>
              <a:buClr>
                <a:srgbClr val="000099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sizing done using Bosma’s model</a:t>
            </a: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66700" lvl="0" indent="-266700" eaLnBrk="0" fontAlgn="base" hangingPunct="0">
              <a:spcAft>
                <a:spcPts val="1800"/>
              </a:spcAft>
              <a:buClr>
                <a:srgbClr val="000099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 of the dimensions using HFSS™</a:t>
            </a:r>
          </a:p>
          <a:p>
            <a:pPr marL="269081" marR="0" lvl="0" indent="-269081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99"/>
              </a:buClr>
              <a:buSzPct val="90000"/>
              <a:buFont typeface="Wingdings" panose="05000000000000000000" pitchFamily="2" charset="2"/>
              <a:buChar char="Ø"/>
              <a:tabLst/>
              <a:defRPr/>
            </a:pP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2DF5564C-3642-44CB-A725-DE528012D7D1}"/>
                  </a:ext>
                </a:extLst>
              </p:cNvPr>
              <p:cNvSpPr txBox="1"/>
              <p:nvPr/>
            </p:nvSpPr>
            <p:spPr>
              <a:xfrm>
                <a:off x="3596284" y="1687008"/>
                <a:ext cx="1951432" cy="707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fr-FR" sz="2000" b="0" i="1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1,84</m:t>
                          </m:r>
                        </m:num>
                        <m:den>
                          <m:r>
                            <a:rPr lang="fr-FR" sz="20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0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ad>
                            <m:radPr>
                              <m:degHide m:val="on"/>
                              <m:ctrlPr>
                                <a:rPr lang="fr-FR" sz="2000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fr-FR" sz="2000" i="1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𝑒𝑓𝑓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2000" i="1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fr-FR" sz="2000" b="0" i="1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fr-FR" sz="2000" dirty="0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2DF5564C-3642-44CB-A725-DE528012D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84" y="1687008"/>
                <a:ext cx="1951432" cy="7073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Tableau 22">
            <a:extLst>
              <a:ext uri="{FF2B5EF4-FFF2-40B4-BE49-F238E27FC236}">
                <a16:creationId xmlns:a16="http://schemas.microsoft.com/office/drawing/2014/main" id="{02309FCC-DA86-4097-81D7-020EE6E93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69697"/>
              </p:ext>
            </p:extLst>
          </p:nvPr>
        </p:nvGraphicFramePr>
        <p:xfrm>
          <a:off x="551111" y="3137403"/>
          <a:ext cx="5430588" cy="864000"/>
        </p:xfrm>
        <a:graphic>
          <a:graphicData uri="http://schemas.openxmlformats.org/drawingml/2006/table">
            <a:tbl>
              <a:tblPr firstRow="1" firstCol="1" bandRow="1"/>
              <a:tblGrid>
                <a:gridCol w="1752600">
                  <a:extLst>
                    <a:ext uri="{9D8B030D-6E8A-4147-A177-3AD203B41FA5}">
                      <a16:colId xmlns:a16="http://schemas.microsoft.com/office/drawing/2014/main" val="4032739763"/>
                    </a:ext>
                  </a:extLst>
                </a:gridCol>
                <a:gridCol w="919497">
                  <a:extLst>
                    <a:ext uri="{9D8B030D-6E8A-4147-A177-3AD203B41FA5}">
                      <a16:colId xmlns:a16="http://schemas.microsoft.com/office/drawing/2014/main" val="43300527"/>
                    </a:ext>
                  </a:extLst>
                </a:gridCol>
                <a:gridCol w="919497">
                  <a:extLst>
                    <a:ext uri="{9D8B030D-6E8A-4147-A177-3AD203B41FA5}">
                      <a16:colId xmlns:a16="http://schemas.microsoft.com/office/drawing/2014/main" val="89387704"/>
                    </a:ext>
                  </a:extLst>
                </a:gridCol>
                <a:gridCol w="919497">
                  <a:extLst>
                    <a:ext uri="{9D8B030D-6E8A-4147-A177-3AD203B41FA5}">
                      <a16:colId xmlns:a16="http://schemas.microsoft.com/office/drawing/2014/main" val="913563562"/>
                    </a:ext>
                  </a:extLst>
                </a:gridCol>
                <a:gridCol w="919497">
                  <a:extLst>
                    <a:ext uri="{9D8B030D-6E8A-4147-A177-3AD203B41FA5}">
                      <a16:colId xmlns:a16="http://schemas.microsoft.com/office/drawing/2014/main" val="1462789207"/>
                    </a:ext>
                  </a:extLst>
                </a:gridCol>
              </a:tblGrid>
              <a:tr h="28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9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fr-FR" sz="14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fr-FR" sz="14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(µm)</a:t>
                      </a:r>
                      <a:endParaRPr lang="fr-FR" sz="1400" baseline="-25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9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fr-FR" sz="14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fr-FR" sz="14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(µm)</a:t>
                      </a:r>
                      <a:endParaRPr lang="fr-FR" sz="1400" baseline="-25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9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</a:t>
                      </a:r>
                      <a:r>
                        <a:rPr lang="fr-FR" sz="1400" baseline="-25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fr-FR" sz="14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(µm)</a:t>
                      </a:r>
                      <a:endParaRPr lang="fr-FR" sz="1400" baseline="-25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9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</a:t>
                      </a:r>
                      <a:r>
                        <a:rPr lang="fr-FR" sz="14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 </a:t>
                      </a:r>
                      <a:r>
                        <a:rPr lang="fr-FR" sz="14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(µm)</a:t>
                      </a:r>
                      <a:endParaRPr lang="fr-FR" sz="1400" baseline="-25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9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734191"/>
                  </a:ext>
                </a:extLst>
              </a:tr>
              <a:tr h="28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b="0" dirty="0" err="1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Garnet</a:t>
                      </a:r>
                      <a:r>
                        <a:rPr lang="fr-FR" sz="1400" b="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design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E2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1100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9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820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9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287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9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115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9B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196743"/>
                  </a:ext>
                </a:extLst>
              </a:tr>
              <a:tr h="28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b="0" dirty="0" err="1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Spinel</a:t>
                      </a:r>
                      <a:r>
                        <a:rPr lang="fr-FR" sz="1400" b="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design</a:t>
                      </a:r>
                      <a:endParaRPr lang="fr-FR" sz="1400" b="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1F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1100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9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780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9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407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9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115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9B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123698"/>
                  </a:ext>
                </a:extLst>
              </a:tr>
            </a:tbl>
          </a:graphicData>
        </a:graphic>
      </p:graphicFrame>
      <p:pic>
        <p:nvPicPr>
          <p:cNvPr id="24" name="Graphique 23">
            <a:extLst>
              <a:ext uri="{FF2B5EF4-FFF2-40B4-BE49-F238E27FC236}">
                <a16:creationId xmlns:a16="http://schemas.microsoft.com/office/drawing/2014/main" id="{94F4ED62-30E3-4904-81D0-EBA0338805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037" t="3590" r="3164" b="3812"/>
          <a:stretch/>
        </p:blipFill>
        <p:spPr>
          <a:xfrm>
            <a:off x="6596251" y="2790109"/>
            <a:ext cx="1994167" cy="174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96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que 10">
            <a:extLst>
              <a:ext uri="{FF2B5EF4-FFF2-40B4-BE49-F238E27FC236}">
                <a16:creationId xmlns:a16="http://schemas.microsoft.com/office/drawing/2014/main" id="{35D26854-1001-4B5D-8884-53CEB34DAC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875" r="8222"/>
          <a:stretch/>
        </p:blipFill>
        <p:spPr>
          <a:xfrm>
            <a:off x="4237963" y="1504950"/>
            <a:ext cx="4525037" cy="2997903"/>
          </a:xfrm>
          <a:prstGeom prst="rect">
            <a:avLst/>
          </a:prstGeom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A7672990-B215-45C2-8D43-FFF4D18434A7}"/>
              </a:ext>
            </a:extLst>
          </p:cNvPr>
          <p:cNvGrpSpPr>
            <a:grpSpLocks noChangeAspect="1"/>
          </p:cNvGrpSpPr>
          <p:nvPr/>
        </p:nvGrpSpPr>
        <p:grpSpPr>
          <a:xfrm>
            <a:off x="609600" y="1738781"/>
            <a:ext cx="2509141" cy="2530240"/>
            <a:chOff x="0" y="0"/>
            <a:chExt cx="4284345" cy="4319905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12CD6308-7821-4E4A-BF82-4DD2BFA95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8" t="4221" r="6326" b="5643"/>
            <a:stretch>
              <a:fillRect/>
            </a:stretch>
          </p:blipFill>
          <p:spPr bwMode="auto">
            <a:xfrm>
              <a:off x="0" y="0"/>
              <a:ext cx="4284345" cy="4319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Oval 429">
              <a:extLst>
                <a:ext uri="{FF2B5EF4-FFF2-40B4-BE49-F238E27FC236}">
                  <a16:creationId xmlns:a16="http://schemas.microsoft.com/office/drawing/2014/main" id="{F254E613-DC08-46C7-B0CC-17CA472C0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8258" y="2906999"/>
              <a:ext cx="589280" cy="66739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fr-FR" sz="750" b="1">
                <a:solidFill>
                  <a:srgbClr val="000066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430">
              <a:extLst>
                <a:ext uri="{FF2B5EF4-FFF2-40B4-BE49-F238E27FC236}">
                  <a16:creationId xmlns:a16="http://schemas.microsoft.com/office/drawing/2014/main" id="{8CB1CED4-12EF-4C0A-BBEE-B2C551A8A7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178" y="500332"/>
              <a:ext cx="589280" cy="55943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fr-FR" sz="750" b="1">
                <a:solidFill>
                  <a:srgbClr val="000066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F6AC40D-14CF-4C14-9E25-6F7D10A8C5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tabLst>
                <a:tab pos="4927600" algn="r"/>
              </a:tabLst>
              <a:defRPr/>
            </a:pPr>
            <a:fld id="{E8DF1434-D3D2-45E0-898B-14DD00B02A28}" type="datetime1">
              <a:rPr lang="fr-FR" smtClean="0"/>
              <a:pPr algn="r">
                <a:tabLst>
                  <a:tab pos="4927600" algn="r"/>
                </a:tabLst>
                <a:defRPr/>
              </a:pPr>
              <a:t>15/10/2024</a:t>
            </a:fld>
            <a:r>
              <a:rPr lang="fr-FR"/>
              <a:t> - </a:t>
            </a:r>
            <a:fld id="{941206D8-E9F2-42A5-86EC-EE72095DCE6F}" type="slidenum">
              <a:rPr lang="fr-FR" smtClean="0"/>
              <a:pPr algn="r">
                <a:tabLst>
                  <a:tab pos="4927600" algn="r"/>
                </a:tabLst>
                <a:defRPr/>
              </a:pPr>
              <a:t>11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C9EF432-5CB0-4401-B584-221F1FDE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Circulator Design – SMD transition design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CD6BBD4-C97D-4983-8747-7A148AE0F158}"/>
              </a:ext>
            </a:extLst>
          </p:cNvPr>
          <p:cNvSpPr txBox="1"/>
          <p:nvPr/>
        </p:nvSpPr>
        <p:spPr>
          <a:xfrm>
            <a:off x="460948" y="1194929"/>
            <a:ext cx="81496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lvl="0" indent="-266700" eaLnBrk="0" fontAlgn="base" hangingPunct="0">
              <a:spcAft>
                <a:spcPts val="1800"/>
              </a:spcAft>
              <a:buClr>
                <a:srgbClr val="000099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GB" sz="2400" kern="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Conventional</a:t>
            </a:r>
            <a:r>
              <a:rPr lang="fr-FR" sz="2400" kern="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SMD transition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6EC0D7AA-2FFF-41DB-9389-99CA5BF4E4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33750"/>
            <a:ext cx="1844843" cy="10214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0350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CAE546BB-3B85-4F7C-8BD3-C8D245191D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20" b="96629" l="3091" r="91273">
                        <a14:foregroundMark x1="59818" y1="7678" x2="59818" y2="7678"/>
                        <a14:foregroundMark x1="60000" y1="4120" x2="60000" y2="4120"/>
                        <a14:foregroundMark x1="91273" y1="11236" x2="91273" y2="11236"/>
                        <a14:foregroundMark x1="80182" y1="8614" x2="80182" y2="8614"/>
                        <a14:foregroundMark x1="7091" y1="85768" x2="7091" y2="85768"/>
                        <a14:foregroundMark x1="3091" y1="88577" x2="3091" y2="88577"/>
                        <a14:foregroundMark x1="24727" y1="91948" x2="24727" y2="91948"/>
                        <a14:foregroundMark x1="40182" y1="23221" x2="36545" y2="30712"/>
                        <a14:foregroundMark x1="35818" y1="31835" x2="22000" y2="54682"/>
                        <a14:foregroundMark x1="31636" y1="36891" x2="31636" y2="36891"/>
                        <a14:foregroundMark x1="21091" y1="55618" x2="16545" y2="64045"/>
                        <a14:foregroundMark x1="16727" y1="64232" x2="11091" y2="73221"/>
                        <a14:foregroundMark x1="40364" y1="96629" x2="40364" y2="96629"/>
                        <a14:foregroundMark x1="47636" y1="11985" x2="41091" y2="23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"/>
          <a:stretch/>
        </p:blipFill>
        <p:spPr>
          <a:xfrm>
            <a:off x="552693" y="1738781"/>
            <a:ext cx="2685363" cy="2562158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F89578BF-DB65-4267-9D56-D2DB5E4B88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6875" r="8222"/>
          <a:stretch/>
        </p:blipFill>
        <p:spPr>
          <a:xfrm>
            <a:off x="4237963" y="1504157"/>
            <a:ext cx="4525037" cy="2997903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F6AC40D-14CF-4C14-9E25-6F7D10A8C5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tabLst>
                <a:tab pos="4927600" algn="r"/>
              </a:tabLst>
              <a:defRPr/>
            </a:pPr>
            <a:fld id="{E8DF1434-D3D2-45E0-898B-14DD00B02A28}" type="datetime1">
              <a:rPr lang="fr-FR" smtClean="0"/>
              <a:pPr algn="r">
                <a:tabLst>
                  <a:tab pos="4927600" algn="r"/>
                </a:tabLst>
                <a:defRPr/>
              </a:pPr>
              <a:t>15/10/2024</a:t>
            </a:fld>
            <a:r>
              <a:rPr lang="fr-FR"/>
              <a:t> - </a:t>
            </a:r>
            <a:fld id="{941206D8-E9F2-42A5-86EC-EE72095DCE6F}" type="slidenum">
              <a:rPr lang="fr-FR" smtClean="0"/>
              <a:pPr algn="r">
                <a:tabLst>
                  <a:tab pos="4927600" algn="r"/>
                </a:tabLst>
                <a:defRPr/>
              </a:pPr>
              <a:t>12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C9EF432-5CB0-4401-B584-221F1FDE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Circulator Design – SMD transition design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CD6BBD4-C97D-4983-8747-7A148AE0F158}"/>
              </a:ext>
            </a:extLst>
          </p:cNvPr>
          <p:cNvSpPr txBox="1"/>
          <p:nvPr/>
        </p:nvSpPr>
        <p:spPr>
          <a:xfrm>
            <a:off x="460948" y="1194929"/>
            <a:ext cx="81496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lvl="0" indent="-266700" eaLnBrk="0" fontAlgn="base" hangingPunct="0">
              <a:spcAft>
                <a:spcPts val="1800"/>
              </a:spcAft>
              <a:buClr>
                <a:srgbClr val="000099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SMD transition modified for LTCC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6A35B24E-63CC-42AD-8BFB-9061C7FA601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6"/>
          <a:stretch/>
        </p:blipFill>
        <p:spPr bwMode="auto">
          <a:xfrm>
            <a:off x="1905000" y="2999806"/>
            <a:ext cx="2008826" cy="1383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9483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neTexte 29">
            <a:extLst>
              <a:ext uri="{FF2B5EF4-FFF2-40B4-BE49-F238E27FC236}">
                <a16:creationId xmlns:a16="http://schemas.microsoft.com/office/drawing/2014/main" id="{CB85111E-B3A8-4B52-87B6-A7FD69F46EF7}"/>
              </a:ext>
            </a:extLst>
          </p:cNvPr>
          <p:cNvSpPr txBox="1"/>
          <p:nvPr/>
        </p:nvSpPr>
        <p:spPr>
          <a:xfrm>
            <a:off x="836933" y="1200150"/>
            <a:ext cx="30442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hangingPunct="0">
              <a:spcAft>
                <a:spcPts val="1800"/>
              </a:spcAft>
              <a:buClr>
                <a:srgbClr val="000099"/>
              </a:buClr>
              <a:buSzPct val="90000"/>
              <a:defRPr/>
            </a:pPr>
            <a:r>
              <a:rPr lang="fr-FR" sz="2400" kern="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Garnet</a:t>
            </a:r>
            <a:r>
              <a:rPr lang="fr-FR" sz="2400" kern="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kern="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circulator</a:t>
            </a:r>
            <a:endParaRPr lang="fr-FR" sz="2400" kern="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F6AC40D-14CF-4C14-9E25-6F7D10A8C5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519330" y="4640447"/>
            <a:ext cx="2167470" cy="288924"/>
          </a:xfrm>
        </p:spPr>
        <p:txBody>
          <a:bodyPr/>
          <a:lstStyle/>
          <a:p>
            <a:pPr algn="r">
              <a:tabLst>
                <a:tab pos="4927600" algn="r"/>
              </a:tabLst>
              <a:defRPr/>
            </a:pPr>
            <a:fld id="{E8DF1434-D3D2-45E0-898B-14DD00B02A28}" type="datetime1">
              <a:rPr lang="fr-FR" smtClean="0"/>
              <a:pPr algn="r">
                <a:tabLst>
                  <a:tab pos="4927600" algn="r"/>
                </a:tabLst>
                <a:defRPr/>
              </a:pPr>
              <a:t>15/10/2024</a:t>
            </a:fld>
            <a:r>
              <a:rPr lang="fr-FR"/>
              <a:t> - </a:t>
            </a:r>
            <a:fld id="{941206D8-E9F2-42A5-86EC-EE72095DCE6F}" type="slidenum">
              <a:rPr lang="fr-FR" smtClean="0"/>
              <a:pPr algn="r">
                <a:tabLst>
                  <a:tab pos="4927600" algn="r"/>
                </a:tabLst>
                <a:defRPr/>
              </a:pPr>
              <a:t>13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C9EF432-5CB0-4401-B584-221F1FDE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Circulator Design – Complete SMD circulator</a:t>
            </a:r>
            <a:endParaRPr lang="fr-FR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C4542C88-8EE5-4BED-9F93-DF89C098DD7F}"/>
              </a:ext>
            </a:extLst>
          </p:cNvPr>
          <p:cNvSpPr txBox="1"/>
          <p:nvPr/>
        </p:nvSpPr>
        <p:spPr>
          <a:xfrm>
            <a:off x="4729385" y="1200150"/>
            <a:ext cx="4343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hangingPunct="0">
              <a:spcAft>
                <a:spcPts val="1800"/>
              </a:spcAft>
              <a:buClr>
                <a:srgbClr val="000099"/>
              </a:buClr>
              <a:buSzPct val="90000"/>
              <a:defRPr/>
            </a:pPr>
            <a:r>
              <a:rPr lang="fr-FR" sz="2400" kern="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Spinel</a:t>
            </a:r>
            <a:r>
              <a:rPr lang="fr-FR" sz="2400" kern="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kern="0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circulator</a:t>
            </a: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" name="Graphique 20">
            <a:extLst>
              <a:ext uri="{FF2B5EF4-FFF2-40B4-BE49-F238E27FC236}">
                <a16:creationId xmlns:a16="http://schemas.microsoft.com/office/drawing/2014/main" id="{4A725755-92AD-46C2-9AD4-C99481235F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664" t="1762" r="7464"/>
          <a:stretch/>
        </p:blipFill>
        <p:spPr bwMode="auto">
          <a:xfrm>
            <a:off x="152399" y="1741283"/>
            <a:ext cx="4342647" cy="27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68018D19-A93C-402E-9896-1B1CCB54DC17}"/>
              </a:ext>
            </a:extLst>
          </p:cNvPr>
          <p:cNvSpPr txBox="1"/>
          <p:nvPr/>
        </p:nvSpPr>
        <p:spPr bwMode="auto">
          <a:xfrm>
            <a:off x="2366504" y="2868258"/>
            <a:ext cx="857711" cy="31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sz="1600" kern="0" dirty="0">
                <a:solidFill>
                  <a:srgbClr val="000099"/>
                </a:solidFill>
                <a:latin typeface="Arial" charset="0"/>
                <a:cs typeface="Arial" charset="0"/>
              </a:rPr>
              <a:t>13.5%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C192EB3C-448C-471C-83EF-2F2165A88D5A}"/>
              </a:ext>
            </a:extLst>
          </p:cNvPr>
          <p:cNvSpPr txBox="1"/>
          <p:nvPr/>
        </p:nvSpPr>
        <p:spPr bwMode="auto">
          <a:xfrm>
            <a:off x="1948444" y="2010058"/>
            <a:ext cx="1328156" cy="56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sz="1600" kern="0" dirty="0">
                <a:solidFill>
                  <a:srgbClr val="000099"/>
                </a:solidFill>
                <a:latin typeface="Arial" charset="0"/>
                <a:cs typeface="Arial" charset="0"/>
              </a:rPr>
              <a:t>-0.51dB @16.22GHz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DF234EE1-2585-4CF9-8F03-C1A27D847EAB}"/>
              </a:ext>
            </a:extLst>
          </p:cNvPr>
          <p:cNvCxnSpPr>
            <a:cxnSpLocks/>
          </p:cNvCxnSpPr>
          <p:nvPr/>
        </p:nvCxnSpPr>
        <p:spPr bwMode="auto">
          <a:xfrm>
            <a:off x="2296780" y="3191179"/>
            <a:ext cx="979820" cy="0"/>
          </a:xfrm>
          <a:prstGeom prst="straightConnector1">
            <a:avLst/>
          </a:prstGeom>
          <a:solidFill>
            <a:srgbClr val="9BE0E9"/>
          </a:solidFill>
          <a:ln w="28575" cap="flat" cmpd="sng" algn="ctr">
            <a:solidFill>
              <a:srgbClr val="000099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4" name="Graphique 19">
            <a:extLst>
              <a:ext uri="{FF2B5EF4-FFF2-40B4-BE49-F238E27FC236}">
                <a16:creationId xmlns:a16="http://schemas.microsoft.com/office/drawing/2014/main" id="{65B9DAB8-8AC0-47B1-8D02-65D51CA00E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339" t="1460" r="7136"/>
          <a:stretch/>
        </p:blipFill>
        <p:spPr bwMode="auto">
          <a:xfrm>
            <a:off x="4648956" y="1741283"/>
            <a:ext cx="4361167" cy="27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4D980553-4F88-42C3-BEB7-4A8CF759C435}"/>
              </a:ext>
            </a:extLst>
          </p:cNvPr>
          <p:cNvSpPr txBox="1"/>
          <p:nvPr/>
        </p:nvSpPr>
        <p:spPr bwMode="auto">
          <a:xfrm>
            <a:off x="6531788" y="2865878"/>
            <a:ext cx="765076" cy="31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sz="1600" kern="0" dirty="0">
                <a:solidFill>
                  <a:srgbClr val="000099"/>
                </a:solidFill>
                <a:latin typeface="Arial" charset="0"/>
                <a:cs typeface="Arial" charset="0"/>
              </a:rPr>
              <a:t>18.7%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BAD24136-528E-490C-BC68-28D6653644AD}"/>
              </a:ext>
            </a:extLst>
          </p:cNvPr>
          <p:cNvSpPr txBox="1"/>
          <p:nvPr/>
        </p:nvSpPr>
        <p:spPr bwMode="auto">
          <a:xfrm>
            <a:off x="6019800" y="2074502"/>
            <a:ext cx="1317456" cy="56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sz="1600" kern="0" dirty="0">
                <a:solidFill>
                  <a:srgbClr val="000099"/>
                </a:solidFill>
                <a:latin typeface="Arial" charset="0"/>
                <a:cs typeface="Arial" charset="0"/>
              </a:rPr>
              <a:t>-0.47dB @16.29GHz</a:t>
            </a: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FAF4CAC8-1993-4750-9544-576A6DFABE2F}"/>
              </a:ext>
            </a:extLst>
          </p:cNvPr>
          <p:cNvCxnSpPr>
            <a:cxnSpLocks/>
          </p:cNvCxnSpPr>
          <p:nvPr/>
        </p:nvCxnSpPr>
        <p:spPr bwMode="auto">
          <a:xfrm>
            <a:off x="6410326" y="3191179"/>
            <a:ext cx="1008000" cy="0"/>
          </a:xfrm>
          <a:prstGeom prst="straightConnector1">
            <a:avLst/>
          </a:prstGeom>
          <a:solidFill>
            <a:srgbClr val="9BE0E9"/>
          </a:solidFill>
          <a:ln w="28575" cap="flat" cmpd="sng" algn="ctr">
            <a:solidFill>
              <a:srgbClr val="000099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88632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4D990D49-9C6B-40A5-9072-CF98ED8F5F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6996" y="1742601"/>
            <a:ext cx="1264463" cy="126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F2B6A7C9-E791-49F5-AA59-3D8413C53DF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9307" y="3186724"/>
            <a:ext cx="1246493" cy="1248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8631F91-CF44-49EC-97D0-F1BB4A6E9E9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79" t="3653" r="2879" b="4475"/>
          <a:stretch/>
        </p:blipFill>
        <p:spPr bwMode="auto">
          <a:xfrm>
            <a:off x="1796996" y="3176666"/>
            <a:ext cx="1264684" cy="12646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F6AC40D-14CF-4C14-9E25-6F7D10A8C5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519330" y="4640447"/>
            <a:ext cx="2167470" cy="288924"/>
          </a:xfrm>
        </p:spPr>
        <p:txBody>
          <a:bodyPr/>
          <a:lstStyle/>
          <a:p>
            <a:pPr algn="r">
              <a:tabLst>
                <a:tab pos="4927600" algn="r"/>
              </a:tabLst>
              <a:defRPr/>
            </a:pPr>
            <a:fld id="{E8DF1434-D3D2-45E0-898B-14DD00B02A28}" type="datetime1">
              <a:rPr lang="fr-FR" smtClean="0"/>
              <a:pPr algn="r">
                <a:tabLst>
                  <a:tab pos="4927600" algn="r"/>
                </a:tabLst>
                <a:defRPr/>
              </a:pPr>
              <a:t>15/10/2024</a:t>
            </a:fld>
            <a:r>
              <a:rPr lang="fr-FR"/>
              <a:t> - </a:t>
            </a:r>
            <a:fld id="{941206D8-E9F2-42A5-86EC-EE72095DCE6F}" type="slidenum">
              <a:rPr lang="fr-FR" smtClean="0"/>
              <a:pPr algn="r">
                <a:tabLst>
                  <a:tab pos="4927600" algn="r"/>
                </a:tabLst>
                <a:defRPr/>
              </a:pPr>
              <a:t>14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C9EF432-5CB0-4401-B584-221F1FDE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Manufacturing</a:t>
            </a:r>
            <a:endParaRPr lang="fr-FR" dirty="0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58D02237-C186-42F8-B7D1-F5EAF29E1010}"/>
              </a:ext>
            </a:extLst>
          </p:cNvPr>
          <p:cNvSpPr txBox="1"/>
          <p:nvPr/>
        </p:nvSpPr>
        <p:spPr>
          <a:xfrm>
            <a:off x="3299295" y="2219406"/>
            <a:ext cx="96790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sz="1350" dirty="0" err="1">
                <a:solidFill>
                  <a:srgbClr val="333399"/>
                </a:solidFill>
                <a:latin typeface="Arial"/>
                <a:cs typeface="Arial" charset="0"/>
              </a:rPr>
              <a:t>Stacking</a:t>
            </a:r>
            <a:endParaRPr lang="fr-FR" sz="1350" dirty="0">
              <a:solidFill>
                <a:srgbClr val="333399"/>
              </a:solidFill>
              <a:latin typeface="Arial"/>
              <a:cs typeface="Arial" charset="0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96B8AD78-0E0D-4850-A2A2-60EE79D27503}"/>
              </a:ext>
            </a:extLst>
          </p:cNvPr>
          <p:cNvSpPr txBox="1"/>
          <p:nvPr/>
        </p:nvSpPr>
        <p:spPr>
          <a:xfrm>
            <a:off x="566935" y="2209962"/>
            <a:ext cx="11307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sz="1350" dirty="0">
                <a:solidFill>
                  <a:srgbClr val="333399"/>
                </a:solidFill>
                <a:latin typeface="Arial"/>
                <a:cs typeface="Arial" charset="0"/>
              </a:rPr>
              <a:t>Tape </a:t>
            </a:r>
            <a:r>
              <a:rPr lang="fr-FR" sz="1350" dirty="0" err="1">
                <a:solidFill>
                  <a:srgbClr val="333399"/>
                </a:solidFill>
                <a:latin typeface="Arial"/>
                <a:cs typeface="Arial" charset="0"/>
              </a:rPr>
              <a:t>cutting</a:t>
            </a:r>
            <a:endParaRPr lang="fr-FR" sz="1350" dirty="0">
              <a:solidFill>
                <a:srgbClr val="333399"/>
              </a:solidFill>
              <a:latin typeface="Arial"/>
              <a:cs typeface="Arial" charset="0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DAAFFB0A-656D-4218-960E-D145B805BB17}"/>
              </a:ext>
            </a:extLst>
          </p:cNvPr>
          <p:cNvSpPr txBox="1"/>
          <p:nvPr/>
        </p:nvSpPr>
        <p:spPr>
          <a:xfrm>
            <a:off x="6000622" y="2113428"/>
            <a:ext cx="113070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sz="1350" dirty="0">
                <a:solidFill>
                  <a:srgbClr val="333399"/>
                </a:solidFill>
                <a:latin typeface="Arial"/>
                <a:cs typeface="Arial" charset="0"/>
              </a:rPr>
              <a:t>Multi-layer stack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E87ABC08-56B1-4A56-9365-1EEC4186C040}"/>
              </a:ext>
            </a:extLst>
          </p:cNvPr>
          <p:cNvSpPr txBox="1"/>
          <p:nvPr/>
        </p:nvSpPr>
        <p:spPr>
          <a:xfrm>
            <a:off x="381000" y="3557434"/>
            <a:ext cx="13166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sz="1350" dirty="0" err="1">
                <a:solidFill>
                  <a:srgbClr val="333399"/>
                </a:solidFill>
                <a:latin typeface="Arial"/>
                <a:cs typeface="Arial" charset="0"/>
              </a:rPr>
              <a:t>Backside</a:t>
            </a:r>
            <a:r>
              <a:rPr lang="fr-FR" sz="1350" dirty="0">
                <a:solidFill>
                  <a:srgbClr val="333399"/>
                </a:solidFill>
                <a:latin typeface="Arial"/>
                <a:cs typeface="Arial" charset="0"/>
              </a:rPr>
              <a:t> screen printing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D35C1947-BE45-46EB-B4E3-532A2FCE9B15}"/>
              </a:ext>
            </a:extLst>
          </p:cNvPr>
          <p:cNvSpPr txBox="1"/>
          <p:nvPr/>
        </p:nvSpPr>
        <p:spPr>
          <a:xfrm>
            <a:off x="3108766" y="3562462"/>
            <a:ext cx="134896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sz="1350" dirty="0" err="1">
                <a:solidFill>
                  <a:srgbClr val="333399"/>
                </a:solidFill>
                <a:latin typeface="Arial"/>
                <a:cs typeface="Arial" charset="0"/>
              </a:rPr>
              <a:t>Topside</a:t>
            </a:r>
            <a:br>
              <a:rPr lang="fr-FR" sz="1350" dirty="0">
                <a:solidFill>
                  <a:srgbClr val="333399"/>
                </a:solidFill>
                <a:latin typeface="Arial"/>
                <a:cs typeface="Arial" charset="0"/>
              </a:rPr>
            </a:br>
            <a:r>
              <a:rPr lang="fr-FR" sz="1350" dirty="0">
                <a:solidFill>
                  <a:srgbClr val="333399"/>
                </a:solidFill>
                <a:latin typeface="Arial"/>
                <a:cs typeface="Arial" charset="0"/>
              </a:rPr>
              <a:t>screen printing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EA02FC6E-60DC-431A-B02D-5569858C4A22}"/>
              </a:ext>
            </a:extLst>
          </p:cNvPr>
          <p:cNvSpPr txBox="1"/>
          <p:nvPr/>
        </p:nvSpPr>
        <p:spPr>
          <a:xfrm>
            <a:off x="5748341" y="3555092"/>
            <a:ext cx="13535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sz="1350" dirty="0" err="1">
                <a:solidFill>
                  <a:srgbClr val="333399"/>
                </a:solidFill>
                <a:latin typeface="Arial"/>
                <a:cs typeface="Arial" charset="0"/>
              </a:rPr>
              <a:t>Circulator</a:t>
            </a:r>
            <a:r>
              <a:rPr lang="fr-FR" sz="1350" dirty="0">
                <a:solidFill>
                  <a:srgbClr val="333399"/>
                </a:solidFill>
                <a:latin typeface="Arial"/>
                <a:cs typeface="Arial" charset="0"/>
              </a:rPr>
              <a:t> </a:t>
            </a:r>
            <a:r>
              <a:rPr lang="fr-FR" sz="1350" dirty="0" err="1">
                <a:solidFill>
                  <a:srgbClr val="333399"/>
                </a:solidFill>
                <a:latin typeface="Arial"/>
                <a:cs typeface="Arial" charset="0"/>
              </a:rPr>
              <a:t>view</a:t>
            </a:r>
            <a:r>
              <a:rPr lang="fr-FR" sz="1350" dirty="0">
                <a:solidFill>
                  <a:srgbClr val="333399"/>
                </a:solidFill>
                <a:latin typeface="Arial"/>
                <a:cs typeface="Arial" charset="0"/>
              </a:rPr>
              <a:t> </a:t>
            </a:r>
            <a:r>
              <a:rPr lang="fr-FR" sz="1350" dirty="0" err="1">
                <a:solidFill>
                  <a:srgbClr val="333399"/>
                </a:solidFill>
                <a:latin typeface="Arial"/>
                <a:cs typeface="Arial" charset="0"/>
              </a:rPr>
              <a:t>before</a:t>
            </a:r>
            <a:r>
              <a:rPr lang="fr-FR" sz="1350" dirty="0">
                <a:solidFill>
                  <a:srgbClr val="333399"/>
                </a:solidFill>
                <a:latin typeface="Arial"/>
                <a:cs typeface="Arial" charset="0"/>
              </a:rPr>
              <a:t> </a:t>
            </a:r>
            <a:r>
              <a:rPr lang="fr-FR" sz="1350" dirty="0" err="1">
                <a:solidFill>
                  <a:srgbClr val="333399"/>
                </a:solidFill>
                <a:latin typeface="Arial"/>
                <a:cs typeface="Arial" charset="0"/>
              </a:rPr>
              <a:t>firing</a:t>
            </a:r>
            <a:endParaRPr lang="fr-FR" sz="1350" dirty="0">
              <a:solidFill>
                <a:srgbClr val="333399"/>
              </a:solidFill>
              <a:latin typeface="Arial"/>
              <a:cs typeface="Arial" charset="0"/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F0078A6A-D25F-42CE-AE89-6A382AFB5B3C}"/>
              </a:ext>
            </a:extLst>
          </p:cNvPr>
          <p:cNvSpPr txBox="1"/>
          <p:nvPr/>
        </p:nvSpPr>
        <p:spPr>
          <a:xfrm>
            <a:off x="460948" y="1194929"/>
            <a:ext cx="81496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lvl="0" indent="-266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fr-FR" sz="2400" kern="0" dirty="0">
                <a:solidFill>
                  <a:srgbClr val="333399"/>
                </a:solidFill>
                <a:latin typeface="Arial"/>
                <a:cs typeface="Arial"/>
              </a:rPr>
              <a:t>Multi-</a:t>
            </a:r>
            <a:r>
              <a:rPr lang="fr-FR" sz="2400" kern="0" dirty="0" err="1">
                <a:solidFill>
                  <a:srgbClr val="333399"/>
                </a:solidFill>
                <a:latin typeface="Arial"/>
                <a:cs typeface="Arial"/>
              </a:rPr>
              <a:t>circulator</a:t>
            </a:r>
            <a:r>
              <a:rPr lang="fr-FR" sz="2400" kern="0" dirty="0">
                <a:solidFill>
                  <a:srgbClr val="333399"/>
                </a:solidFill>
                <a:latin typeface="Arial"/>
                <a:cs typeface="Arial"/>
              </a:rPr>
              <a:t> matrix </a:t>
            </a:r>
            <a:r>
              <a:rPr lang="fr-FR" sz="2400" kern="0" dirty="0" err="1">
                <a:solidFill>
                  <a:srgbClr val="333399"/>
                </a:solidFill>
                <a:latin typeface="Arial"/>
                <a:cs typeface="Arial"/>
              </a:rPr>
              <a:t>manufacturing</a:t>
            </a:r>
            <a:endParaRPr lang="fr-FR" sz="2400" kern="0" dirty="0">
              <a:solidFill>
                <a:srgbClr val="333399"/>
              </a:solidFill>
              <a:latin typeface="Arial"/>
              <a:cs typeface="Arial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F62FFE95-4362-4D0F-AF4B-FFECF08DA75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21" t="1761" r="2555" b="2379"/>
          <a:stretch/>
        </p:blipFill>
        <p:spPr bwMode="auto">
          <a:xfrm>
            <a:off x="4454645" y="3181350"/>
            <a:ext cx="1264684" cy="12646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7F60CBE7-5807-49F6-B8F1-BFB1A08467C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6781" y="1829408"/>
            <a:ext cx="1440412" cy="1080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6949129-C7D7-428B-9C24-9F994076DA8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14" r="1796" b="2326"/>
          <a:stretch/>
        </p:blipFill>
        <p:spPr bwMode="auto">
          <a:xfrm>
            <a:off x="7059306" y="1733550"/>
            <a:ext cx="1246493" cy="12489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78628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23B67E32-B75A-4AEF-9F8F-8625E208BA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5304" b="12106"/>
          <a:stretch/>
        </p:blipFill>
        <p:spPr bwMode="auto">
          <a:xfrm rot="10800000">
            <a:off x="4409590" y="1711248"/>
            <a:ext cx="2372210" cy="16166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59A147C2-C211-4E97-B5CB-DE892BA9A1C9}"/>
              </a:ext>
            </a:extLst>
          </p:cNvPr>
          <p:cNvGrpSpPr>
            <a:grpSpLocks noChangeAspect="1"/>
          </p:cNvGrpSpPr>
          <p:nvPr/>
        </p:nvGrpSpPr>
        <p:grpSpPr>
          <a:xfrm flipV="1">
            <a:off x="349000" y="1733550"/>
            <a:ext cx="3461000" cy="1627914"/>
            <a:chOff x="0" y="0"/>
            <a:chExt cx="5253673" cy="2256155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780601FA-CD16-417B-BC6D-A6911E726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19463" y="581025"/>
              <a:ext cx="1934210" cy="1666875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BE53ED3D-96B8-45D6-B846-F44F6F6B3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3076575" cy="2256155"/>
            </a:xfrm>
            <a:prstGeom prst="rect">
              <a:avLst/>
            </a:prstGeom>
          </p:spPr>
        </p:pic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BD3BB893-7CAF-419A-AF9F-482D2ADD7ED6}"/>
                </a:ext>
              </a:extLst>
            </p:cNvPr>
            <p:cNvCxnSpPr/>
            <p:nvPr/>
          </p:nvCxnSpPr>
          <p:spPr>
            <a:xfrm flipV="1">
              <a:off x="1609725" y="704850"/>
              <a:ext cx="1941095" cy="653716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5F93A6D5-CB21-4836-A741-9144BFB5D529}"/>
                </a:ext>
              </a:extLst>
            </p:cNvPr>
            <p:cNvCxnSpPr/>
            <p:nvPr/>
          </p:nvCxnSpPr>
          <p:spPr>
            <a:xfrm>
              <a:off x="1609725" y="1700212"/>
              <a:ext cx="1973179" cy="445469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F6AC40D-14CF-4C14-9E25-6F7D10A8C5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519330" y="4640447"/>
            <a:ext cx="2167470" cy="288924"/>
          </a:xfrm>
        </p:spPr>
        <p:txBody>
          <a:bodyPr/>
          <a:lstStyle/>
          <a:p>
            <a:pPr algn="r">
              <a:tabLst>
                <a:tab pos="4927600" algn="r"/>
              </a:tabLst>
              <a:defRPr/>
            </a:pPr>
            <a:fld id="{E8DF1434-D3D2-45E0-898B-14DD00B02A28}" type="datetime1">
              <a:rPr lang="fr-FR" smtClean="0"/>
              <a:pPr algn="r">
                <a:tabLst>
                  <a:tab pos="4927600" algn="r"/>
                </a:tabLst>
                <a:defRPr/>
              </a:pPr>
              <a:t>15/10/2024</a:t>
            </a:fld>
            <a:r>
              <a:rPr lang="fr-FR"/>
              <a:t> - </a:t>
            </a:r>
            <a:fld id="{941206D8-E9F2-42A5-86EC-EE72095DCE6F}" type="slidenum">
              <a:rPr lang="fr-FR" smtClean="0"/>
              <a:pPr algn="r">
                <a:tabLst>
                  <a:tab pos="4927600" algn="r"/>
                </a:tabLst>
                <a:defRPr/>
              </a:pPr>
              <a:t>15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C9EF432-5CB0-4401-B584-221F1FDE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Soldering</a:t>
            </a:r>
            <a:endParaRPr lang="fr-FR" dirty="0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F0078A6A-D25F-42CE-AE89-6A382AFB5B3C}"/>
              </a:ext>
            </a:extLst>
          </p:cNvPr>
          <p:cNvSpPr txBox="1"/>
          <p:nvPr/>
        </p:nvSpPr>
        <p:spPr>
          <a:xfrm>
            <a:off x="460948" y="1194929"/>
            <a:ext cx="81496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lvl="0" indent="-266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333399"/>
                </a:solidFill>
                <a:latin typeface="Arial"/>
                <a:cs typeface="Arial"/>
              </a:rPr>
              <a:t>Soldering on a Rogers substrate stack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3C3BC24-EECA-4E4C-9561-8CEC4704260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27" t="6344" r="7123" b="12275"/>
          <a:stretch/>
        </p:blipFill>
        <p:spPr bwMode="auto">
          <a:xfrm flipV="1">
            <a:off x="2691448" y="2952750"/>
            <a:ext cx="1880552" cy="1571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 19" descr="C:\Users\T0015155\Pictures\Pictures\GRENAT B1.tif">
            <a:extLst>
              <a:ext uri="{FF2B5EF4-FFF2-40B4-BE49-F238E27FC236}">
                <a16:creationId xmlns:a16="http://schemas.microsoft.com/office/drawing/2014/main" id="{0E566BFD-C335-4D71-A926-9A4D3DDA5AF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85" t="5747" r="8373" b="10296"/>
          <a:stretch/>
        </p:blipFill>
        <p:spPr bwMode="auto">
          <a:xfrm>
            <a:off x="6747930" y="2435277"/>
            <a:ext cx="2167470" cy="20893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474A6B20-F5C3-4386-9678-EB6531A4ECBB}"/>
              </a:ext>
            </a:extLst>
          </p:cNvPr>
          <p:cNvSpPr txBox="1"/>
          <p:nvPr/>
        </p:nvSpPr>
        <p:spPr>
          <a:xfrm>
            <a:off x="631089" y="3367524"/>
            <a:ext cx="14547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sz="1350" dirty="0">
                <a:solidFill>
                  <a:srgbClr val="333399"/>
                </a:solidFill>
                <a:latin typeface="Arial"/>
                <a:cs typeface="Arial" charset="0"/>
              </a:rPr>
              <a:t>PCB Design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00B13C7-7598-417C-9E06-94ECB79EBD10}"/>
              </a:ext>
            </a:extLst>
          </p:cNvPr>
          <p:cNvSpPr txBox="1"/>
          <p:nvPr/>
        </p:nvSpPr>
        <p:spPr>
          <a:xfrm>
            <a:off x="1332025" y="3965380"/>
            <a:ext cx="14547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sz="1350" dirty="0" err="1">
                <a:solidFill>
                  <a:srgbClr val="333399"/>
                </a:solidFill>
                <a:latin typeface="Arial"/>
                <a:cs typeface="Arial" charset="0"/>
              </a:rPr>
              <a:t>Manufactured</a:t>
            </a:r>
            <a:r>
              <a:rPr lang="fr-FR" sz="1350" dirty="0">
                <a:solidFill>
                  <a:srgbClr val="333399"/>
                </a:solidFill>
                <a:latin typeface="Arial"/>
                <a:cs typeface="Arial" charset="0"/>
              </a:rPr>
              <a:t> PCB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7D3C8BE-230C-4935-8346-B41E9531EA11}"/>
              </a:ext>
            </a:extLst>
          </p:cNvPr>
          <p:cNvSpPr txBox="1"/>
          <p:nvPr/>
        </p:nvSpPr>
        <p:spPr>
          <a:xfrm>
            <a:off x="4868328" y="3380169"/>
            <a:ext cx="1454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sz="1350" dirty="0" err="1">
                <a:solidFill>
                  <a:srgbClr val="333399"/>
                </a:solidFill>
                <a:latin typeface="Arial"/>
                <a:cs typeface="Arial" charset="0"/>
              </a:rPr>
              <a:t>Soldered</a:t>
            </a:r>
            <a:r>
              <a:rPr lang="fr-FR" sz="1350" dirty="0">
                <a:solidFill>
                  <a:srgbClr val="333399"/>
                </a:solidFill>
                <a:latin typeface="Arial"/>
                <a:cs typeface="Arial" charset="0"/>
              </a:rPr>
              <a:t> </a:t>
            </a:r>
            <a:r>
              <a:rPr lang="fr-FR" sz="1350" dirty="0" err="1">
                <a:solidFill>
                  <a:srgbClr val="333399"/>
                </a:solidFill>
                <a:latin typeface="Arial"/>
                <a:cs typeface="Arial" charset="0"/>
              </a:rPr>
              <a:t>circulator</a:t>
            </a:r>
            <a:r>
              <a:rPr lang="fr-FR" sz="1350" dirty="0">
                <a:solidFill>
                  <a:srgbClr val="333399"/>
                </a:solidFill>
                <a:latin typeface="Arial"/>
                <a:cs typeface="Arial" charset="0"/>
              </a:rPr>
              <a:t> on the </a:t>
            </a:r>
            <a:r>
              <a:rPr lang="fr-FR" sz="1350" dirty="0" err="1">
                <a:solidFill>
                  <a:srgbClr val="333399"/>
                </a:solidFill>
                <a:latin typeface="Arial"/>
                <a:cs typeface="Arial" charset="0"/>
              </a:rPr>
              <a:t>connectorized</a:t>
            </a:r>
            <a:r>
              <a:rPr lang="fr-FR" sz="1350" dirty="0">
                <a:solidFill>
                  <a:srgbClr val="333399"/>
                </a:solidFill>
                <a:latin typeface="Arial"/>
                <a:cs typeface="Arial" charset="0"/>
              </a:rPr>
              <a:t> PCB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D14AF13-C627-4CD1-A5B4-62CCC8BCA0E8}"/>
              </a:ext>
            </a:extLst>
          </p:cNvPr>
          <p:cNvSpPr txBox="1"/>
          <p:nvPr/>
        </p:nvSpPr>
        <p:spPr>
          <a:xfrm>
            <a:off x="6998509" y="1801839"/>
            <a:ext cx="16663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sz="1350" dirty="0">
                <a:solidFill>
                  <a:srgbClr val="333399"/>
                </a:solidFill>
                <a:latin typeface="Arial"/>
                <a:cs typeface="Arial" charset="0"/>
              </a:rPr>
              <a:t>X-Ray observation of the </a:t>
            </a:r>
            <a:r>
              <a:rPr lang="fr-FR" sz="1350">
                <a:solidFill>
                  <a:srgbClr val="333399"/>
                </a:solidFill>
                <a:latin typeface="Arial"/>
                <a:cs typeface="Arial" charset="0"/>
              </a:rPr>
              <a:t>soldering</a:t>
            </a:r>
            <a:endParaRPr lang="fr-FR" sz="1350" dirty="0">
              <a:solidFill>
                <a:srgbClr val="333399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787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F6AC40D-14CF-4C14-9E25-6F7D10A8C5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519330" y="4640447"/>
            <a:ext cx="2167470" cy="288924"/>
          </a:xfrm>
        </p:spPr>
        <p:txBody>
          <a:bodyPr/>
          <a:lstStyle/>
          <a:p>
            <a:pPr algn="r">
              <a:tabLst>
                <a:tab pos="4927600" algn="r"/>
              </a:tabLst>
              <a:defRPr/>
            </a:pPr>
            <a:fld id="{E8DF1434-D3D2-45E0-898B-14DD00B02A28}" type="datetime1">
              <a:rPr lang="fr-FR" smtClean="0"/>
              <a:pPr algn="r">
                <a:tabLst>
                  <a:tab pos="4927600" algn="r"/>
                </a:tabLst>
                <a:defRPr/>
              </a:pPr>
              <a:t>15/10/2024</a:t>
            </a:fld>
            <a:r>
              <a:rPr lang="fr-FR"/>
              <a:t> - </a:t>
            </a:r>
            <a:fld id="{941206D8-E9F2-42A5-86EC-EE72095DCE6F}" type="slidenum">
              <a:rPr lang="fr-FR" smtClean="0"/>
              <a:pPr algn="r">
                <a:tabLst>
                  <a:tab pos="4927600" algn="r"/>
                </a:tabLst>
                <a:defRPr/>
              </a:pPr>
              <a:t>16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C9EF432-5CB0-4401-B584-221F1FDE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Measurements – Setup</a:t>
            </a:r>
            <a:endParaRPr lang="fr-FR" dirty="0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F0078A6A-D25F-42CE-AE89-6A382AFB5B3C}"/>
              </a:ext>
            </a:extLst>
          </p:cNvPr>
          <p:cNvSpPr txBox="1"/>
          <p:nvPr/>
        </p:nvSpPr>
        <p:spPr>
          <a:xfrm>
            <a:off x="460948" y="1194929"/>
            <a:ext cx="8149652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lvl="0" indent="-266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333399"/>
                </a:solidFill>
                <a:latin typeface="Arial"/>
                <a:cs typeface="Arial"/>
              </a:rPr>
              <a:t>3-port measurements</a:t>
            </a:r>
          </a:p>
          <a:p>
            <a:pPr marL="266700" lvl="0" indent="-266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333399"/>
                </a:solidFill>
                <a:latin typeface="Arial"/>
                <a:cs typeface="Arial"/>
              </a:rPr>
              <a:t>Southwest connectors</a:t>
            </a:r>
          </a:p>
          <a:p>
            <a:pPr marL="266700" lvl="0" indent="-266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333399"/>
                </a:solidFill>
                <a:latin typeface="Arial"/>
                <a:cs typeface="Arial"/>
              </a:rPr>
              <a:t>Custom TRL calibration kit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2A73E4E-8EAD-48AD-AEC4-DBFF12D6B9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18889" r="21111" b="21618"/>
          <a:stretch/>
        </p:blipFill>
        <p:spPr>
          <a:xfrm>
            <a:off x="4832752" y="1260984"/>
            <a:ext cx="3869326" cy="267905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32E6FDB-C3F6-43F3-B7BB-FA01CB68F082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738426" y="1861952"/>
            <a:ext cx="190500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93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F6AC40D-14CF-4C14-9E25-6F7D10A8C5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tabLst>
                <a:tab pos="4927600" algn="r"/>
              </a:tabLst>
              <a:defRPr/>
            </a:pPr>
            <a:fld id="{E8DF1434-D3D2-45E0-898B-14DD00B02A28}" type="datetime1">
              <a:rPr lang="fr-FR" smtClean="0"/>
              <a:pPr algn="r">
                <a:tabLst>
                  <a:tab pos="4927600" algn="r"/>
                </a:tabLst>
                <a:defRPr/>
              </a:pPr>
              <a:t>15/10/2024</a:t>
            </a:fld>
            <a:r>
              <a:rPr lang="fr-FR"/>
              <a:t> - </a:t>
            </a:r>
            <a:fld id="{941206D8-E9F2-42A5-86EC-EE72095DCE6F}" type="slidenum">
              <a:rPr lang="fr-FR" smtClean="0"/>
              <a:pPr algn="r">
                <a:tabLst>
                  <a:tab pos="4927600" algn="r"/>
                </a:tabLst>
                <a:defRPr/>
              </a:pPr>
              <a:t>17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C9EF432-5CB0-4401-B584-221F1FDE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Measurements – Garnet circulator</a:t>
            </a:r>
            <a:endParaRPr lang="fr-FR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A764033D-1475-4E1D-AF1F-9228FEDD00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544" r="8088"/>
          <a:stretch/>
        </p:blipFill>
        <p:spPr>
          <a:xfrm>
            <a:off x="1926405" y="1047750"/>
            <a:ext cx="5291189" cy="348644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D3F4E62-11F4-4144-BA70-839B879D44C1}"/>
              </a:ext>
            </a:extLst>
          </p:cNvPr>
          <p:cNvSpPr txBox="1"/>
          <p:nvPr/>
        </p:nvSpPr>
        <p:spPr bwMode="auto">
          <a:xfrm>
            <a:off x="3512212" y="3038191"/>
            <a:ext cx="1005823" cy="31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sz="1600" kern="0" dirty="0">
                <a:solidFill>
                  <a:srgbClr val="000099"/>
                </a:solidFill>
                <a:latin typeface="Arial" charset="0"/>
                <a:cs typeface="Arial" charset="0"/>
              </a:rPr>
              <a:t>15.3%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1540C64-7F17-4B19-A5F7-2E3A4248CB67}"/>
              </a:ext>
            </a:extLst>
          </p:cNvPr>
          <p:cNvSpPr txBox="1"/>
          <p:nvPr/>
        </p:nvSpPr>
        <p:spPr bwMode="auto">
          <a:xfrm>
            <a:off x="2967142" y="1428750"/>
            <a:ext cx="1550893" cy="56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sz="1600" kern="0" dirty="0">
                <a:solidFill>
                  <a:srgbClr val="000099"/>
                </a:solidFill>
                <a:latin typeface="Arial" charset="0"/>
                <a:cs typeface="Arial" charset="0"/>
              </a:rPr>
              <a:t>-0.48dB @14.48GHz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8EFBCF45-03C4-483D-8DD9-55E310F86D4D}"/>
              </a:ext>
            </a:extLst>
          </p:cNvPr>
          <p:cNvCxnSpPr>
            <a:cxnSpLocks/>
          </p:cNvCxnSpPr>
          <p:nvPr/>
        </p:nvCxnSpPr>
        <p:spPr bwMode="auto">
          <a:xfrm>
            <a:off x="3533038" y="3016525"/>
            <a:ext cx="1368000" cy="0"/>
          </a:xfrm>
          <a:prstGeom prst="straightConnector1">
            <a:avLst/>
          </a:prstGeom>
          <a:solidFill>
            <a:srgbClr val="9BE0E9"/>
          </a:solidFill>
          <a:ln w="28575" cap="flat" cmpd="sng" algn="ctr">
            <a:solidFill>
              <a:srgbClr val="000099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84738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que 8">
            <a:extLst>
              <a:ext uri="{FF2B5EF4-FFF2-40B4-BE49-F238E27FC236}">
                <a16:creationId xmlns:a16="http://schemas.microsoft.com/office/drawing/2014/main" id="{171DCA5F-129F-4120-871D-BDD8BD188C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471" r="7867"/>
          <a:stretch/>
        </p:blipFill>
        <p:spPr>
          <a:xfrm>
            <a:off x="1926404" y="1047750"/>
            <a:ext cx="5312595" cy="3488528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F6AC40D-14CF-4C14-9E25-6F7D10A8C5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tabLst>
                <a:tab pos="4927600" algn="r"/>
              </a:tabLst>
              <a:defRPr/>
            </a:pPr>
            <a:fld id="{E8DF1434-D3D2-45E0-898B-14DD00B02A28}" type="datetime1">
              <a:rPr lang="fr-FR" smtClean="0"/>
              <a:pPr algn="r">
                <a:tabLst>
                  <a:tab pos="4927600" algn="r"/>
                </a:tabLst>
                <a:defRPr/>
              </a:pPr>
              <a:t>15/10/2024</a:t>
            </a:fld>
            <a:r>
              <a:rPr lang="fr-FR"/>
              <a:t> - </a:t>
            </a:r>
            <a:fld id="{941206D8-E9F2-42A5-86EC-EE72095DCE6F}" type="slidenum">
              <a:rPr lang="fr-FR" smtClean="0"/>
              <a:pPr algn="r">
                <a:tabLst>
                  <a:tab pos="4927600" algn="r"/>
                </a:tabLst>
                <a:defRPr/>
              </a:pPr>
              <a:t>18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C9EF432-5CB0-4401-B584-221F1FDE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Measurements – Spinel circulator</a:t>
            </a:r>
            <a:endParaRPr lang="fr-FR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5E328DB-350E-4064-AFAE-E1103EE1447A}"/>
              </a:ext>
            </a:extLst>
          </p:cNvPr>
          <p:cNvSpPr txBox="1"/>
          <p:nvPr/>
        </p:nvSpPr>
        <p:spPr bwMode="auto">
          <a:xfrm>
            <a:off x="4370840" y="2705413"/>
            <a:ext cx="715520" cy="31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sz="1600" kern="0" dirty="0">
                <a:solidFill>
                  <a:srgbClr val="333399"/>
                </a:solidFill>
                <a:latin typeface="Arial" charset="0"/>
                <a:cs typeface="Arial" charset="0"/>
              </a:rPr>
              <a:t>32%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56C71A57-2F2D-4A79-9B29-BDB679D38EF9}"/>
              </a:ext>
            </a:extLst>
          </p:cNvPr>
          <p:cNvCxnSpPr/>
          <p:nvPr/>
        </p:nvCxnSpPr>
        <p:spPr bwMode="auto">
          <a:xfrm>
            <a:off x="3754360" y="3019424"/>
            <a:ext cx="2664000" cy="0"/>
          </a:xfrm>
          <a:prstGeom prst="straightConnector1">
            <a:avLst/>
          </a:prstGeom>
          <a:solidFill>
            <a:srgbClr val="9BE0E9"/>
          </a:solidFill>
          <a:ln w="28575" cap="flat" cmpd="sng" algn="ctr">
            <a:solidFill>
              <a:srgbClr val="000099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9DB9FB7C-EF35-4620-BF33-573A4026BF45}"/>
              </a:ext>
            </a:extLst>
          </p:cNvPr>
          <p:cNvSpPr txBox="1"/>
          <p:nvPr/>
        </p:nvSpPr>
        <p:spPr bwMode="auto">
          <a:xfrm>
            <a:off x="3276600" y="1438730"/>
            <a:ext cx="1550893" cy="56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sz="1600" kern="0" dirty="0">
                <a:solidFill>
                  <a:srgbClr val="000099"/>
                </a:solidFill>
                <a:latin typeface="Arial" charset="0"/>
                <a:cs typeface="Arial" charset="0"/>
              </a:rPr>
              <a:t>-0.47dB @15.88GHz</a:t>
            </a:r>
          </a:p>
        </p:txBody>
      </p:sp>
    </p:spTree>
    <p:extLst>
      <p:ext uri="{BB962C8B-B14F-4D97-AF65-F5344CB8AC3E}">
        <p14:creationId xmlns:p14="http://schemas.microsoft.com/office/powerpoint/2010/main" val="2098676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F6AC40D-14CF-4C14-9E25-6F7D10A8C5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519330" y="4640447"/>
            <a:ext cx="2167470" cy="288924"/>
          </a:xfrm>
        </p:spPr>
        <p:txBody>
          <a:bodyPr/>
          <a:lstStyle/>
          <a:p>
            <a:pPr algn="r">
              <a:tabLst>
                <a:tab pos="4927600" algn="r"/>
              </a:tabLst>
              <a:defRPr/>
            </a:pPr>
            <a:fld id="{E8DF1434-D3D2-45E0-898B-14DD00B02A28}" type="datetime1">
              <a:rPr lang="fr-FR" smtClean="0"/>
              <a:pPr algn="r">
                <a:tabLst>
                  <a:tab pos="4927600" algn="r"/>
                </a:tabLst>
                <a:defRPr/>
              </a:pPr>
              <a:t>15/10/2024</a:t>
            </a:fld>
            <a:r>
              <a:rPr lang="fr-FR"/>
              <a:t> - </a:t>
            </a:r>
            <a:fld id="{941206D8-E9F2-42A5-86EC-EE72095DCE6F}" type="slidenum">
              <a:rPr lang="fr-FR" smtClean="0"/>
              <a:pPr algn="r">
                <a:tabLst>
                  <a:tab pos="4927600" algn="r"/>
                </a:tabLst>
                <a:defRPr/>
              </a:pPr>
              <a:t>19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C9EF432-5CB0-4401-B584-221F1FDE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CC7853B-DED9-40B3-A6EC-7D1F7F24C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930" y="1352550"/>
            <a:ext cx="4876800" cy="3115136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019065DB-76BB-48AE-98C9-6EBDEBE7FB5C}"/>
              </a:ext>
            </a:extLst>
          </p:cNvPr>
          <p:cNvSpPr txBox="1"/>
          <p:nvPr/>
        </p:nvSpPr>
        <p:spPr>
          <a:xfrm>
            <a:off x="460948" y="1194929"/>
            <a:ext cx="3806252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Aft>
                <a:spcPts val="1200"/>
              </a:spcAft>
              <a:buClr>
                <a:srgbClr val="000099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en-US" sz="2400" kern="0" dirty="0">
                <a:solidFill>
                  <a:srgbClr val="333399"/>
                </a:solidFill>
                <a:latin typeface="Arial"/>
                <a:cs typeface="Arial"/>
              </a:rPr>
              <a:t>Both circulator achieved good performances</a:t>
            </a:r>
          </a:p>
          <a:p>
            <a:pPr marL="342900" lvl="0" indent="-342900" eaLnBrk="0" fontAlgn="base" hangingPunct="0">
              <a:spcAft>
                <a:spcPts val="1200"/>
              </a:spcAft>
              <a:buClr>
                <a:srgbClr val="000099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en-US" sz="2400" kern="0" dirty="0">
                <a:solidFill>
                  <a:srgbClr val="333399"/>
                </a:solidFill>
                <a:latin typeface="Arial"/>
                <a:cs typeface="Arial"/>
              </a:rPr>
              <a:t>Validation of the SMD capabilities through successful soldering</a:t>
            </a:r>
          </a:p>
          <a:p>
            <a:pPr marL="342900" lvl="0" indent="-342900" eaLnBrk="0" fontAlgn="base" hangingPunct="0">
              <a:spcAft>
                <a:spcPts val="1200"/>
              </a:spcAft>
              <a:buClr>
                <a:srgbClr val="000099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en-US" sz="2400" kern="0" dirty="0">
                <a:solidFill>
                  <a:srgbClr val="333399"/>
                </a:solidFill>
                <a:latin typeface="Arial"/>
                <a:cs typeface="Arial"/>
              </a:rPr>
              <a:t>Spinel ferrite more promising</a:t>
            </a:r>
          </a:p>
        </p:txBody>
      </p:sp>
    </p:spTree>
    <p:extLst>
      <p:ext uri="{BB962C8B-B14F-4D97-AF65-F5344CB8AC3E}">
        <p14:creationId xmlns:p14="http://schemas.microsoft.com/office/powerpoint/2010/main" val="3393629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8EA05B3-B23B-4B90-985A-E5C1FF8C5D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tabLst>
                <a:tab pos="4927600" algn="r"/>
              </a:tabLst>
              <a:defRPr/>
            </a:pPr>
            <a:fld id="{E8DF1434-D3D2-45E0-898B-14DD00B02A28}" type="datetime1">
              <a:rPr lang="fr-FR" smtClean="0"/>
              <a:pPr algn="r">
                <a:tabLst>
                  <a:tab pos="4927600" algn="r"/>
                </a:tabLst>
                <a:defRPr/>
              </a:pPr>
              <a:t>15/10/2024</a:t>
            </a:fld>
            <a:r>
              <a:rPr lang="fr-FR"/>
              <a:t> - </a:t>
            </a:r>
            <a:fld id="{941206D8-E9F2-42A5-86EC-EE72095DCE6F}" type="slidenum">
              <a:rPr lang="fr-FR" smtClean="0"/>
              <a:pPr algn="r">
                <a:tabLst>
                  <a:tab pos="4927600" algn="r"/>
                </a:tabLst>
                <a:defRPr/>
              </a:pPr>
              <a:t>2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D3C339F-1FBE-42D3-8603-1253E79F2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Outline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A8346DE-3E74-4B89-A2A3-784078C9B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Background &amp; Motivations</a:t>
            </a:r>
          </a:p>
          <a:p>
            <a:r>
              <a:rPr lang="en-US" dirty="0"/>
              <a:t>Manufacturing Technology</a:t>
            </a:r>
          </a:p>
          <a:p>
            <a:r>
              <a:rPr lang="en-US" dirty="0"/>
              <a:t>Circulator Design</a:t>
            </a:r>
          </a:p>
          <a:p>
            <a:r>
              <a:rPr lang="en-US" dirty="0"/>
              <a:t>Manufacturing &amp; Soldering</a:t>
            </a:r>
          </a:p>
          <a:p>
            <a:r>
              <a:rPr lang="en-US" dirty="0"/>
              <a:t>Measurements</a:t>
            </a:r>
          </a:p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245931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F6AC40D-14CF-4C14-9E25-6F7D10A8C5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519330" y="4640447"/>
            <a:ext cx="2167470" cy="288924"/>
          </a:xfrm>
        </p:spPr>
        <p:txBody>
          <a:bodyPr/>
          <a:lstStyle/>
          <a:p>
            <a:pPr algn="r">
              <a:tabLst>
                <a:tab pos="4927600" algn="r"/>
              </a:tabLst>
              <a:defRPr/>
            </a:pPr>
            <a:fld id="{E8DF1434-D3D2-45E0-898B-14DD00B02A28}" type="datetime1">
              <a:rPr lang="fr-FR" smtClean="0"/>
              <a:pPr algn="r">
                <a:tabLst>
                  <a:tab pos="4927600" algn="r"/>
                </a:tabLst>
                <a:defRPr/>
              </a:pPr>
              <a:t>15/10/2024</a:t>
            </a:fld>
            <a:r>
              <a:rPr lang="fr-FR"/>
              <a:t> - </a:t>
            </a:r>
            <a:fld id="{941206D8-E9F2-42A5-86EC-EE72095DCE6F}" type="slidenum">
              <a:rPr lang="fr-FR" smtClean="0"/>
              <a:pPr algn="r">
                <a:tabLst>
                  <a:tab pos="4927600" algn="r"/>
                </a:tabLst>
                <a:defRPr/>
              </a:pPr>
              <a:t>20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C9EF432-5CB0-4401-B584-221F1FDE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Références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2D91073-C943-4C6A-BA97-0374824820DA}"/>
              </a:ext>
            </a:extLst>
          </p:cNvPr>
          <p:cNvSpPr txBox="1"/>
          <p:nvPr/>
        </p:nvSpPr>
        <p:spPr>
          <a:xfrm>
            <a:off x="460948" y="1194929"/>
            <a:ext cx="8149652" cy="325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lvl="0" indent="-269875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0000"/>
              <a:tabLst>
                <a:tab pos="269875" algn="l"/>
              </a:tabLst>
              <a:defRPr/>
            </a:pPr>
            <a:r>
              <a:rPr lang="fr-FR" sz="1300" kern="0" dirty="0">
                <a:solidFill>
                  <a:srgbClr val="333399"/>
                </a:solidFill>
                <a:latin typeface="Arial"/>
                <a:cs typeface="Arial"/>
              </a:rPr>
              <a:t>[1]	R. van Dijk, G. van der Bent, M. </a:t>
            </a:r>
            <a:r>
              <a:rPr lang="fr-FR" sz="1300" kern="0" dirty="0" err="1">
                <a:solidFill>
                  <a:srgbClr val="333399"/>
                </a:solidFill>
                <a:latin typeface="Arial"/>
                <a:cs typeface="Arial"/>
              </a:rPr>
              <a:t>Ashari</a:t>
            </a:r>
            <a:r>
              <a:rPr lang="fr-FR" sz="1300" kern="0" dirty="0">
                <a:solidFill>
                  <a:srgbClr val="333399"/>
                </a:solidFill>
                <a:latin typeface="Arial"/>
                <a:cs typeface="Arial"/>
              </a:rPr>
              <a:t> and M. McKay, "</a:t>
            </a:r>
            <a:r>
              <a:rPr lang="fr-FR" sz="1300" kern="0" dirty="0" err="1">
                <a:solidFill>
                  <a:srgbClr val="333399"/>
                </a:solidFill>
                <a:latin typeface="Arial"/>
                <a:cs typeface="Arial"/>
              </a:rPr>
              <a:t>Circulator</a:t>
            </a:r>
            <a:r>
              <a:rPr lang="fr-FR" sz="1300" kern="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fr-FR" sz="1300" kern="0" dirty="0" err="1">
                <a:solidFill>
                  <a:srgbClr val="333399"/>
                </a:solidFill>
                <a:latin typeface="Arial"/>
                <a:cs typeface="Arial"/>
              </a:rPr>
              <a:t>integrated</a:t>
            </a:r>
            <a:r>
              <a:rPr lang="fr-FR" sz="1300" kern="0" dirty="0">
                <a:solidFill>
                  <a:srgbClr val="333399"/>
                </a:solidFill>
                <a:latin typeface="Arial"/>
                <a:cs typeface="Arial"/>
              </a:rPr>
              <a:t> in </a:t>
            </a:r>
            <a:r>
              <a:rPr lang="fr-FR" sz="1300" kern="0" dirty="0" err="1">
                <a:solidFill>
                  <a:srgbClr val="333399"/>
                </a:solidFill>
                <a:latin typeface="Arial"/>
                <a:cs typeface="Arial"/>
              </a:rPr>
              <a:t>low</a:t>
            </a:r>
            <a:r>
              <a:rPr lang="fr-FR" sz="1300" kern="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fr-FR" sz="1300" kern="0" dirty="0" err="1">
                <a:solidFill>
                  <a:srgbClr val="333399"/>
                </a:solidFill>
                <a:latin typeface="Arial"/>
                <a:cs typeface="Arial"/>
              </a:rPr>
              <a:t>temperature</a:t>
            </a:r>
            <a:r>
              <a:rPr lang="fr-FR" sz="1300" kern="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fr-FR" sz="1300" kern="0" dirty="0" err="1">
                <a:solidFill>
                  <a:srgbClr val="333399"/>
                </a:solidFill>
                <a:latin typeface="Arial"/>
                <a:cs typeface="Arial"/>
              </a:rPr>
              <a:t>co-fired</a:t>
            </a:r>
            <a:r>
              <a:rPr lang="fr-FR" sz="1300" kern="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fr-FR" sz="1300" kern="0" dirty="0" err="1">
                <a:solidFill>
                  <a:srgbClr val="333399"/>
                </a:solidFill>
                <a:latin typeface="Arial"/>
                <a:cs typeface="Arial"/>
              </a:rPr>
              <a:t>ceramics</a:t>
            </a:r>
            <a:r>
              <a:rPr lang="fr-FR" sz="1300" kern="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fr-FR" sz="1300" kern="0" dirty="0" err="1">
                <a:solidFill>
                  <a:srgbClr val="333399"/>
                </a:solidFill>
                <a:latin typeface="Arial"/>
                <a:cs typeface="Arial"/>
              </a:rPr>
              <a:t>technology</a:t>
            </a:r>
            <a:r>
              <a:rPr lang="fr-FR" sz="1300" kern="0" dirty="0">
                <a:solidFill>
                  <a:srgbClr val="333399"/>
                </a:solidFill>
                <a:latin typeface="Arial"/>
                <a:cs typeface="Arial"/>
              </a:rPr>
              <a:t>," 2014 44th </a:t>
            </a:r>
            <a:r>
              <a:rPr lang="fr-FR" sz="1300" kern="0" dirty="0" err="1">
                <a:solidFill>
                  <a:srgbClr val="333399"/>
                </a:solidFill>
                <a:latin typeface="Arial"/>
                <a:cs typeface="Arial"/>
              </a:rPr>
              <a:t>European</a:t>
            </a:r>
            <a:r>
              <a:rPr lang="fr-FR" sz="1300" kern="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fr-FR" sz="1300" kern="0" dirty="0" err="1">
                <a:solidFill>
                  <a:srgbClr val="333399"/>
                </a:solidFill>
                <a:latin typeface="Arial"/>
                <a:cs typeface="Arial"/>
              </a:rPr>
              <a:t>Microwave</a:t>
            </a:r>
            <a:r>
              <a:rPr lang="fr-FR" sz="1300" kern="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fr-FR" sz="1300" kern="0" dirty="0" err="1">
                <a:solidFill>
                  <a:srgbClr val="333399"/>
                </a:solidFill>
                <a:latin typeface="Arial"/>
                <a:cs typeface="Arial"/>
              </a:rPr>
              <a:t>Conference</a:t>
            </a:r>
            <a:r>
              <a:rPr lang="fr-FR" sz="1300" kern="0" dirty="0">
                <a:solidFill>
                  <a:srgbClr val="333399"/>
                </a:solidFill>
                <a:latin typeface="Arial"/>
                <a:cs typeface="Arial"/>
              </a:rPr>
              <a:t>, 2014, pp. 1544-1547, </a:t>
            </a:r>
            <a:r>
              <a:rPr lang="fr-FR" sz="1300" kern="0" dirty="0" err="1">
                <a:solidFill>
                  <a:srgbClr val="333399"/>
                </a:solidFill>
                <a:latin typeface="Arial"/>
                <a:cs typeface="Arial"/>
              </a:rPr>
              <a:t>doi</a:t>
            </a:r>
            <a:r>
              <a:rPr lang="fr-FR" sz="1300" kern="0" dirty="0">
                <a:solidFill>
                  <a:srgbClr val="333399"/>
                </a:solidFill>
                <a:latin typeface="Arial"/>
                <a:cs typeface="Arial"/>
              </a:rPr>
              <a:t>: 10.1109/EuMC.2014.6986744.</a:t>
            </a:r>
          </a:p>
          <a:p>
            <a:pPr marL="269875" lvl="0" indent="-269875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0000"/>
              <a:tabLst>
                <a:tab pos="269875" algn="l"/>
              </a:tabLst>
              <a:defRPr/>
            </a:pPr>
            <a:r>
              <a:rPr lang="fr-FR" sz="1300" kern="0" dirty="0">
                <a:solidFill>
                  <a:srgbClr val="333399"/>
                </a:solidFill>
                <a:latin typeface="Arial"/>
                <a:cs typeface="Arial"/>
              </a:rPr>
              <a:t>[2]	Jensen, T., </a:t>
            </a:r>
            <a:r>
              <a:rPr lang="fr-FR" sz="1300" kern="0" dirty="0" err="1">
                <a:solidFill>
                  <a:srgbClr val="333399"/>
                </a:solidFill>
                <a:latin typeface="Arial"/>
                <a:cs typeface="Arial"/>
              </a:rPr>
              <a:t>Krozer</a:t>
            </a:r>
            <a:r>
              <a:rPr lang="fr-FR" sz="1300" kern="0" dirty="0">
                <a:solidFill>
                  <a:srgbClr val="333399"/>
                </a:solidFill>
                <a:latin typeface="Arial"/>
                <a:cs typeface="Arial"/>
              </a:rPr>
              <a:t>, V., &amp; </a:t>
            </a:r>
            <a:r>
              <a:rPr lang="fr-FR" sz="1300" kern="0" dirty="0" err="1">
                <a:solidFill>
                  <a:srgbClr val="333399"/>
                </a:solidFill>
                <a:latin typeface="Arial"/>
                <a:cs typeface="Arial"/>
              </a:rPr>
              <a:t>Kjærgaard</a:t>
            </a:r>
            <a:r>
              <a:rPr lang="fr-FR" sz="1300" kern="0" dirty="0">
                <a:solidFill>
                  <a:srgbClr val="333399"/>
                </a:solidFill>
                <a:latin typeface="Arial"/>
                <a:cs typeface="Arial"/>
              </a:rPr>
              <a:t>, C. (2011). </a:t>
            </a:r>
            <a:r>
              <a:rPr lang="fr-FR" sz="1300" kern="0" dirty="0" err="1">
                <a:solidFill>
                  <a:srgbClr val="333399"/>
                </a:solidFill>
                <a:latin typeface="Arial"/>
                <a:cs typeface="Arial"/>
              </a:rPr>
              <a:t>Realisation</a:t>
            </a:r>
            <a:r>
              <a:rPr lang="fr-FR" sz="1300" kern="0" dirty="0">
                <a:solidFill>
                  <a:srgbClr val="333399"/>
                </a:solidFill>
                <a:latin typeface="Arial"/>
                <a:cs typeface="Arial"/>
              </a:rPr>
              <a:t> of </a:t>
            </a:r>
            <a:r>
              <a:rPr lang="fr-FR" sz="1300" kern="0" dirty="0" err="1">
                <a:solidFill>
                  <a:srgbClr val="333399"/>
                </a:solidFill>
                <a:latin typeface="Arial"/>
                <a:cs typeface="Arial"/>
              </a:rPr>
              <a:t>microstrip</a:t>
            </a:r>
            <a:r>
              <a:rPr lang="fr-FR" sz="1300" kern="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fr-FR" sz="1300" kern="0" dirty="0" err="1">
                <a:solidFill>
                  <a:srgbClr val="333399"/>
                </a:solidFill>
                <a:latin typeface="Arial"/>
                <a:cs typeface="Arial"/>
              </a:rPr>
              <a:t>junction</a:t>
            </a:r>
            <a:r>
              <a:rPr lang="fr-FR" sz="1300" kern="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fr-FR" sz="1300" kern="0" dirty="0" err="1">
                <a:solidFill>
                  <a:srgbClr val="333399"/>
                </a:solidFill>
                <a:latin typeface="Arial"/>
                <a:cs typeface="Arial"/>
              </a:rPr>
              <a:t>circulator</a:t>
            </a:r>
            <a:r>
              <a:rPr lang="fr-FR" sz="1300" kern="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fr-FR" sz="1300" kern="0" dirty="0" err="1">
                <a:solidFill>
                  <a:srgbClr val="333399"/>
                </a:solidFill>
                <a:latin typeface="Arial"/>
                <a:cs typeface="Arial"/>
              </a:rPr>
              <a:t>using</a:t>
            </a:r>
            <a:r>
              <a:rPr lang="fr-FR" sz="1300" kern="0" dirty="0">
                <a:solidFill>
                  <a:srgbClr val="333399"/>
                </a:solidFill>
                <a:latin typeface="Arial"/>
                <a:cs typeface="Arial"/>
              </a:rPr>
              <a:t> LTCC </a:t>
            </a:r>
            <a:r>
              <a:rPr lang="fr-FR" sz="1300" kern="0" dirty="0" err="1">
                <a:solidFill>
                  <a:srgbClr val="333399"/>
                </a:solidFill>
                <a:latin typeface="Arial"/>
                <a:cs typeface="Arial"/>
              </a:rPr>
              <a:t>technology</a:t>
            </a:r>
            <a:r>
              <a:rPr lang="fr-FR" sz="1300" kern="0" dirty="0">
                <a:solidFill>
                  <a:srgbClr val="333399"/>
                </a:solidFill>
                <a:latin typeface="Arial"/>
                <a:cs typeface="Arial"/>
              </a:rPr>
              <a:t>. Electronics </a:t>
            </a:r>
            <a:r>
              <a:rPr lang="fr-FR" sz="1300" kern="0" dirty="0" err="1">
                <a:solidFill>
                  <a:srgbClr val="333399"/>
                </a:solidFill>
                <a:latin typeface="Arial"/>
                <a:cs typeface="Arial"/>
              </a:rPr>
              <a:t>Letters</a:t>
            </a:r>
            <a:r>
              <a:rPr lang="fr-FR" sz="1300" kern="0" dirty="0">
                <a:solidFill>
                  <a:srgbClr val="333399"/>
                </a:solidFill>
                <a:latin typeface="Arial"/>
                <a:cs typeface="Arial"/>
              </a:rPr>
              <a:t>, 47(2), 111. doi:10.1049/el.2010.2419 </a:t>
            </a:r>
          </a:p>
          <a:p>
            <a:pPr marL="269875" lvl="0" indent="-269875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0000"/>
              <a:tabLst>
                <a:tab pos="269875" algn="l"/>
              </a:tabLst>
              <a:defRPr/>
            </a:pPr>
            <a:r>
              <a:rPr lang="fr-FR" sz="1300" kern="0" dirty="0">
                <a:solidFill>
                  <a:srgbClr val="333399"/>
                </a:solidFill>
                <a:latin typeface="Arial"/>
                <a:cs typeface="Arial"/>
              </a:rPr>
              <a:t>[3]	L. </a:t>
            </a:r>
            <a:r>
              <a:rPr lang="fr-FR" sz="1300" kern="0" dirty="0" err="1">
                <a:solidFill>
                  <a:srgbClr val="333399"/>
                </a:solidFill>
                <a:latin typeface="Arial"/>
                <a:cs typeface="Arial"/>
              </a:rPr>
              <a:t>Qassym</a:t>
            </a:r>
            <a:r>
              <a:rPr lang="fr-FR" sz="1300" kern="0" dirty="0">
                <a:solidFill>
                  <a:srgbClr val="333399"/>
                </a:solidFill>
                <a:latin typeface="Arial"/>
                <a:cs typeface="Arial"/>
              </a:rPr>
              <a:t>, V. Laur, R. </a:t>
            </a:r>
            <a:r>
              <a:rPr lang="fr-FR" sz="1300" kern="0" dirty="0" err="1">
                <a:solidFill>
                  <a:srgbClr val="333399"/>
                </a:solidFill>
                <a:latin typeface="Arial"/>
                <a:cs typeface="Arial"/>
              </a:rPr>
              <a:t>Lebourgcois</a:t>
            </a:r>
            <a:r>
              <a:rPr lang="fr-FR" sz="1300" kern="0" dirty="0">
                <a:solidFill>
                  <a:srgbClr val="333399"/>
                </a:solidFill>
                <a:latin typeface="Arial"/>
                <a:cs typeface="Arial"/>
              </a:rPr>
              <a:t> and P. Queffelec, "</a:t>
            </a:r>
            <a:r>
              <a:rPr lang="fr-FR" sz="1300" kern="0" dirty="0" err="1">
                <a:solidFill>
                  <a:srgbClr val="333399"/>
                </a:solidFill>
                <a:latin typeface="Arial"/>
                <a:cs typeface="Arial"/>
              </a:rPr>
              <a:t>Ferrimagnetic</a:t>
            </a:r>
            <a:r>
              <a:rPr lang="fr-FR" sz="1300" kern="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fr-FR" sz="1300" kern="0" dirty="0" err="1">
                <a:solidFill>
                  <a:srgbClr val="333399"/>
                </a:solidFill>
                <a:latin typeface="Arial"/>
                <a:cs typeface="Arial"/>
              </a:rPr>
              <a:t>garnets</a:t>
            </a:r>
            <a:r>
              <a:rPr lang="fr-FR" sz="1300" kern="0" dirty="0">
                <a:solidFill>
                  <a:srgbClr val="333399"/>
                </a:solidFill>
                <a:latin typeface="Arial"/>
                <a:cs typeface="Arial"/>
              </a:rPr>
              <a:t> for Low </a:t>
            </a:r>
            <a:r>
              <a:rPr lang="fr-FR" sz="1300" kern="0" dirty="0" err="1">
                <a:solidFill>
                  <a:srgbClr val="333399"/>
                </a:solidFill>
                <a:latin typeface="Arial"/>
                <a:cs typeface="Arial"/>
              </a:rPr>
              <a:t>Temperature</a:t>
            </a:r>
            <a:r>
              <a:rPr lang="fr-FR" sz="1300" kern="0" dirty="0">
                <a:solidFill>
                  <a:srgbClr val="333399"/>
                </a:solidFill>
                <a:latin typeface="Arial"/>
                <a:cs typeface="Arial"/>
              </a:rPr>
              <a:t> Co-</a:t>
            </a:r>
            <a:r>
              <a:rPr lang="fr-FR" sz="1300" kern="0" dirty="0" err="1">
                <a:solidFill>
                  <a:srgbClr val="333399"/>
                </a:solidFill>
                <a:latin typeface="Arial"/>
                <a:cs typeface="Arial"/>
              </a:rPr>
              <a:t>fired</a:t>
            </a:r>
            <a:r>
              <a:rPr lang="fr-FR" sz="1300" kern="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fr-FR" sz="1300" kern="0" dirty="0" err="1">
                <a:solidFill>
                  <a:srgbClr val="333399"/>
                </a:solidFill>
                <a:latin typeface="Arial"/>
                <a:cs typeface="Arial"/>
              </a:rPr>
              <a:t>Ceramics</a:t>
            </a:r>
            <a:r>
              <a:rPr lang="fr-FR" sz="1300" kern="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fr-FR" sz="1300" kern="0" dirty="0" err="1">
                <a:solidFill>
                  <a:srgbClr val="333399"/>
                </a:solidFill>
                <a:latin typeface="Arial"/>
                <a:cs typeface="Arial"/>
              </a:rPr>
              <a:t>microwave</a:t>
            </a:r>
            <a:r>
              <a:rPr lang="fr-FR" sz="1300" kern="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fr-FR" sz="1300" kern="0" dirty="0" err="1">
                <a:solidFill>
                  <a:srgbClr val="333399"/>
                </a:solidFill>
                <a:latin typeface="Arial"/>
                <a:cs typeface="Arial"/>
              </a:rPr>
              <a:t>circulators</a:t>
            </a:r>
            <a:r>
              <a:rPr lang="fr-FR" sz="1300" kern="0" dirty="0">
                <a:solidFill>
                  <a:srgbClr val="333399"/>
                </a:solidFill>
                <a:latin typeface="Arial"/>
                <a:cs typeface="Arial"/>
              </a:rPr>
              <a:t>," 2018 IEEE/MTT-S International </a:t>
            </a:r>
            <a:r>
              <a:rPr lang="fr-FR" sz="1300" kern="0" dirty="0" err="1">
                <a:solidFill>
                  <a:srgbClr val="333399"/>
                </a:solidFill>
                <a:latin typeface="Arial"/>
                <a:cs typeface="Arial"/>
              </a:rPr>
              <a:t>Microwave</a:t>
            </a:r>
            <a:r>
              <a:rPr lang="fr-FR" sz="1300" kern="0" dirty="0">
                <a:solidFill>
                  <a:srgbClr val="333399"/>
                </a:solidFill>
                <a:latin typeface="Arial"/>
                <a:cs typeface="Arial"/>
              </a:rPr>
              <a:t> Symposium - IMS, 2018, pp. 750-752, </a:t>
            </a:r>
            <a:r>
              <a:rPr lang="fr-FR" sz="1300" kern="0" dirty="0" err="1">
                <a:solidFill>
                  <a:srgbClr val="333399"/>
                </a:solidFill>
                <a:latin typeface="Arial"/>
                <a:cs typeface="Arial"/>
              </a:rPr>
              <a:t>doi</a:t>
            </a:r>
            <a:r>
              <a:rPr lang="fr-FR" sz="1300" kern="0" dirty="0">
                <a:solidFill>
                  <a:srgbClr val="333399"/>
                </a:solidFill>
                <a:latin typeface="Arial"/>
                <a:cs typeface="Arial"/>
              </a:rPr>
              <a:t>: 10.1109/MWSYM.2018.8439250.</a:t>
            </a:r>
          </a:p>
          <a:p>
            <a:pPr marL="269875" lvl="0" indent="-269875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0000"/>
              <a:tabLst>
                <a:tab pos="269875" algn="l"/>
              </a:tabLst>
              <a:defRPr/>
            </a:pPr>
            <a:r>
              <a:rPr lang="fr-FR" sz="1300" kern="0" dirty="0">
                <a:solidFill>
                  <a:srgbClr val="333399"/>
                </a:solidFill>
                <a:latin typeface="Arial"/>
                <a:cs typeface="Arial"/>
              </a:rPr>
              <a:t>[4]	P. R. Raj, A. </a:t>
            </a:r>
            <a:r>
              <a:rPr lang="fr-FR" sz="1300" kern="0" dirty="0" err="1">
                <a:solidFill>
                  <a:srgbClr val="333399"/>
                </a:solidFill>
                <a:latin typeface="Arial"/>
                <a:cs typeface="Arial"/>
              </a:rPr>
              <a:t>Basu</a:t>
            </a:r>
            <a:r>
              <a:rPr lang="fr-FR" sz="1300" kern="0" dirty="0">
                <a:solidFill>
                  <a:srgbClr val="333399"/>
                </a:solidFill>
                <a:latin typeface="Arial"/>
                <a:cs typeface="Arial"/>
              </a:rPr>
              <a:t> and S. K. </a:t>
            </a:r>
            <a:r>
              <a:rPr lang="fr-FR" sz="1300" kern="0" dirty="0" err="1">
                <a:solidFill>
                  <a:srgbClr val="333399"/>
                </a:solidFill>
                <a:latin typeface="Arial"/>
                <a:cs typeface="Arial"/>
              </a:rPr>
              <a:t>Koul</a:t>
            </a:r>
            <a:r>
              <a:rPr lang="fr-FR" sz="1300" kern="0" dirty="0">
                <a:solidFill>
                  <a:srgbClr val="333399"/>
                </a:solidFill>
                <a:latin typeface="Arial"/>
                <a:cs typeface="Arial"/>
              </a:rPr>
              <a:t>, "</a:t>
            </a:r>
            <a:r>
              <a:rPr lang="fr-FR" sz="1300" kern="0" dirty="0" err="1">
                <a:solidFill>
                  <a:srgbClr val="333399"/>
                </a:solidFill>
                <a:latin typeface="Arial"/>
                <a:cs typeface="Arial"/>
              </a:rPr>
              <a:t>Comparison</a:t>
            </a:r>
            <a:r>
              <a:rPr lang="fr-FR" sz="1300" kern="0" dirty="0">
                <a:solidFill>
                  <a:srgbClr val="333399"/>
                </a:solidFill>
                <a:latin typeface="Arial"/>
                <a:cs typeface="Arial"/>
              </a:rPr>
              <a:t> of </a:t>
            </a:r>
            <a:r>
              <a:rPr lang="fr-FR" sz="1300" kern="0" dirty="0" err="1">
                <a:solidFill>
                  <a:srgbClr val="333399"/>
                </a:solidFill>
                <a:latin typeface="Arial"/>
                <a:cs typeface="Arial"/>
              </a:rPr>
              <a:t>triangular</a:t>
            </a:r>
            <a:r>
              <a:rPr lang="fr-FR" sz="1300" kern="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fr-FR" sz="1300" kern="0" dirty="0" err="1">
                <a:solidFill>
                  <a:srgbClr val="333399"/>
                </a:solidFill>
                <a:latin typeface="Arial"/>
                <a:cs typeface="Arial"/>
              </a:rPr>
              <a:t>geometries</a:t>
            </a:r>
            <a:r>
              <a:rPr lang="fr-FR" sz="1300" kern="0" dirty="0">
                <a:solidFill>
                  <a:srgbClr val="333399"/>
                </a:solidFill>
                <a:latin typeface="Arial"/>
                <a:cs typeface="Arial"/>
              </a:rPr>
              <a:t> of Y-</a:t>
            </a:r>
            <a:r>
              <a:rPr lang="fr-FR" sz="1300" kern="0" dirty="0" err="1">
                <a:solidFill>
                  <a:srgbClr val="333399"/>
                </a:solidFill>
                <a:latin typeface="Arial"/>
                <a:cs typeface="Arial"/>
              </a:rPr>
              <a:t>junction</a:t>
            </a:r>
            <a:r>
              <a:rPr lang="fr-FR" sz="1300" kern="0" dirty="0">
                <a:solidFill>
                  <a:srgbClr val="333399"/>
                </a:solidFill>
                <a:latin typeface="Arial"/>
                <a:cs typeface="Arial"/>
              </a:rPr>
              <a:t> in </a:t>
            </a:r>
            <a:r>
              <a:rPr lang="fr-FR" sz="1300" kern="0" dirty="0" err="1">
                <a:solidFill>
                  <a:srgbClr val="333399"/>
                </a:solidFill>
                <a:latin typeface="Arial"/>
                <a:cs typeface="Arial"/>
              </a:rPr>
              <a:t>co-sintered</a:t>
            </a:r>
            <a:r>
              <a:rPr lang="fr-FR" sz="1300" kern="0" dirty="0">
                <a:solidFill>
                  <a:srgbClr val="333399"/>
                </a:solidFill>
                <a:latin typeface="Arial"/>
                <a:cs typeface="Arial"/>
              </a:rPr>
              <a:t> LTCC </a:t>
            </a:r>
            <a:r>
              <a:rPr lang="fr-FR" sz="1300" kern="0" dirty="0" err="1">
                <a:solidFill>
                  <a:srgbClr val="333399"/>
                </a:solidFill>
                <a:latin typeface="Arial"/>
                <a:cs typeface="Arial"/>
              </a:rPr>
              <a:t>based</a:t>
            </a:r>
            <a:r>
              <a:rPr lang="fr-FR" sz="1300" kern="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fr-FR" sz="1300" kern="0" dirty="0" err="1">
                <a:solidFill>
                  <a:srgbClr val="333399"/>
                </a:solidFill>
                <a:latin typeface="Arial"/>
                <a:cs typeface="Arial"/>
              </a:rPr>
              <a:t>microstrip</a:t>
            </a:r>
            <a:r>
              <a:rPr lang="fr-FR" sz="1300" kern="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fr-FR" sz="1300" kern="0" dirty="0" err="1">
                <a:solidFill>
                  <a:srgbClr val="333399"/>
                </a:solidFill>
                <a:latin typeface="Arial"/>
                <a:cs typeface="Arial"/>
              </a:rPr>
              <a:t>circulator</a:t>
            </a:r>
            <a:r>
              <a:rPr lang="fr-FR" sz="1300" kern="0" dirty="0">
                <a:solidFill>
                  <a:srgbClr val="333399"/>
                </a:solidFill>
                <a:latin typeface="Arial"/>
                <a:cs typeface="Arial"/>
              </a:rPr>
              <a:t>," 2017 IEEE MTT-S International </a:t>
            </a:r>
            <a:r>
              <a:rPr lang="fr-FR" sz="1300" kern="0" dirty="0" err="1">
                <a:solidFill>
                  <a:srgbClr val="333399"/>
                </a:solidFill>
                <a:latin typeface="Arial"/>
                <a:cs typeface="Arial"/>
              </a:rPr>
              <a:t>Microwave</a:t>
            </a:r>
            <a:r>
              <a:rPr lang="fr-FR" sz="1300" kern="0" dirty="0">
                <a:solidFill>
                  <a:srgbClr val="333399"/>
                </a:solidFill>
                <a:latin typeface="Arial"/>
                <a:cs typeface="Arial"/>
              </a:rPr>
              <a:t> Workshop </a:t>
            </a:r>
            <a:r>
              <a:rPr lang="fr-FR" sz="1300" kern="0" dirty="0" err="1">
                <a:solidFill>
                  <a:srgbClr val="333399"/>
                </a:solidFill>
                <a:latin typeface="Arial"/>
                <a:cs typeface="Arial"/>
              </a:rPr>
              <a:t>Series</a:t>
            </a:r>
            <a:r>
              <a:rPr lang="fr-FR" sz="1300" kern="0" dirty="0">
                <a:solidFill>
                  <a:srgbClr val="333399"/>
                </a:solidFill>
                <a:latin typeface="Arial"/>
                <a:cs typeface="Arial"/>
              </a:rPr>
              <a:t> on Advanced Materials and </a:t>
            </a:r>
            <a:r>
              <a:rPr lang="fr-FR" sz="1300" kern="0" dirty="0" err="1">
                <a:solidFill>
                  <a:srgbClr val="333399"/>
                </a:solidFill>
                <a:latin typeface="Arial"/>
                <a:cs typeface="Arial"/>
              </a:rPr>
              <a:t>Processes</a:t>
            </a:r>
            <a:r>
              <a:rPr lang="fr-FR" sz="1300" kern="0" dirty="0">
                <a:solidFill>
                  <a:srgbClr val="333399"/>
                </a:solidFill>
                <a:latin typeface="Arial"/>
                <a:cs typeface="Arial"/>
              </a:rPr>
              <a:t> for RF and </a:t>
            </a:r>
            <a:r>
              <a:rPr lang="fr-FR" sz="1300" kern="0" dirty="0" err="1">
                <a:solidFill>
                  <a:srgbClr val="333399"/>
                </a:solidFill>
                <a:latin typeface="Arial"/>
                <a:cs typeface="Arial"/>
              </a:rPr>
              <a:t>THz</a:t>
            </a:r>
            <a:r>
              <a:rPr lang="fr-FR" sz="1300" kern="0" dirty="0">
                <a:solidFill>
                  <a:srgbClr val="333399"/>
                </a:solidFill>
                <a:latin typeface="Arial"/>
                <a:cs typeface="Arial"/>
              </a:rPr>
              <a:t> Applications (IMWS-AMP), 2017, pp. 1-3, </a:t>
            </a:r>
            <a:r>
              <a:rPr lang="fr-FR" sz="1300" kern="0" dirty="0" err="1">
                <a:solidFill>
                  <a:srgbClr val="333399"/>
                </a:solidFill>
                <a:latin typeface="Arial"/>
                <a:cs typeface="Arial"/>
              </a:rPr>
              <a:t>doi</a:t>
            </a:r>
            <a:r>
              <a:rPr lang="fr-FR" sz="1300" kern="0" dirty="0">
                <a:solidFill>
                  <a:srgbClr val="333399"/>
                </a:solidFill>
                <a:latin typeface="Arial"/>
                <a:cs typeface="Arial"/>
              </a:rPr>
              <a:t>: 10.1109/IMWS-AMP.2017.8247361.</a:t>
            </a:r>
          </a:p>
          <a:p>
            <a:pPr marL="269875" lvl="0" indent="-269875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0000"/>
              <a:tabLst>
                <a:tab pos="269875" algn="l"/>
              </a:tabLst>
              <a:defRPr/>
            </a:pPr>
            <a:r>
              <a:rPr lang="fr-FR" sz="1300" kern="0" dirty="0">
                <a:solidFill>
                  <a:srgbClr val="333399"/>
                </a:solidFill>
                <a:latin typeface="Arial"/>
                <a:cs typeface="Arial"/>
              </a:rPr>
              <a:t>[5]	S. Yang, W. Shi, H. Bai and T. Zhang, "</a:t>
            </a:r>
            <a:r>
              <a:rPr lang="fr-FR" sz="1300" kern="0" dirty="0" err="1">
                <a:solidFill>
                  <a:srgbClr val="333399"/>
                </a:solidFill>
                <a:latin typeface="Arial"/>
                <a:cs typeface="Arial"/>
              </a:rPr>
              <a:t>Circulator</a:t>
            </a:r>
            <a:r>
              <a:rPr lang="fr-FR" sz="1300" kern="0" dirty="0">
                <a:solidFill>
                  <a:srgbClr val="333399"/>
                </a:solidFill>
                <a:latin typeface="Arial"/>
                <a:cs typeface="Arial"/>
              </a:rPr>
              <a:t> Integrated in LTCC </a:t>
            </a:r>
            <a:r>
              <a:rPr lang="fr-FR" sz="1300" kern="0" dirty="0" err="1">
                <a:solidFill>
                  <a:srgbClr val="333399"/>
                </a:solidFill>
                <a:latin typeface="Arial"/>
                <a:cs typeface="Arial"/>
              </a:rPr>
              <a:t>with</a:t>
            </a:r>
            <a:r>
              <a:rPr lang="fr-FR" sz="1300" kern="0" dirty="0">
                <a:solidFill>
                  <a:srgbClr val="333399"/>
                </a:solidFill>
                <a:latin typeface="Arial"/>
                <a:cs typeface="Arial"/>
              </a:rPr>
              <a:t> Screen </a:t>
            </a:r>
            <a:r>
              <a:rPr lang="fr-FR" sz="1300" kern="0" dirty="0" err="1">
                <a:solidFill>
                  <a:srgbClr val="333399"/>
                </a:solidFill>
                <a:latin typeface="Arial"/>
                <a:cs typeface="Arial"/>
              </a:rPr>
              <a:t>Printed</a:t>
            </a:r>
            <a:r>
              <a:rPr lang="fr-FR" sz="1300" kern="0" dirty="0">
                <a:solidFill>
                  <a:srgbClr val="333399"/>
                </a:solidFill>
                <a:latin typeface="Arial"/>
                <a:cs typeface="Arial"/>
              </a:rPr>
              <a:t> Co-</a:t>
            </a:r>
            <a:r>
              <a:rPr lang="fr-FR" sz="1300" kern="0" dirty="0" err="1">
                <a:solidFill>
                  <a:srgbClr val="333399"/>
                </a:solidFill>
                <a:latin typeface="Arial"/>
                <a:cs typeface="Arial"/>
              </a:rPr>
              <a:t>Firing</a:t>
            </a:r>
            <a:r>
              <a:rPr lang="fr-FR" sz="1300" kern="0" dirty="0">
                <a:solidFill>
                  <a:srgbClr val="333399"/>
                </a:solidFill>
                <a:latin typeface="Arial"/>
                <a:cs typeface="Arial"/>
              </a:rPr>
              <a:t> Ferrite for Space Application," 2018 International </a:t>
            </a:r>
            <a:r>
              <a:rPr lang="fr-FR" sz="1300" kern="0" dirty="0" err="1">
                <a:solidFill>
                  <a:srgbClr val="333399"/>
                </a:solidFill>
                <a:latin typeface="Arial"/>
                <a:cs typeface="Arial"/>
              </a:rPr>
              <a:t>Conference</a:t>
            </a:r>
            <a:r>
              <a:rPr lang="fr-FR" sz="1300" kern="0" dirty="0">
                <a:solidFill>
                  <a:srgbClr val="333399"/>
                </a:solidFill>
                <a:latin typeface="Arial"/>
                <a:cs typeface="Arial"/>
              </a:rPr>
              <a:t> on </a:t>
            </a:r>
            <a:r>
              <a:rPr lang="fr-FR" sz="1300" kern="0" dirty="0" err="1">
                <a:solidFill>
                  <a:srgbClr val="333399"/>
                </a:solidFill>
                <a:latin typeface="Arial"/>
                <a:cs typeface="Arial"/>
              </a:rPr>
              <a:t>Microwave</a:t>
            </a:r>
            <a:r>
              <a:rPr lang="fr-FR" sz="1300" kern="0" dirty="0">
                <a:solidFill>
                  <a:srgbClr val="333399"/>
                </a:solidFill>
                <a:latin typeface="Arial"/>
                <a:cs typeface="Arial"/>
              </a:rPr>
              <a:t> and </a:t>
            </a:r>
            <a:r>
              <a:rPr lang="fr-FR" sz="1300" kern="0" dirty="0" err="1">
                <a:solidFill>
                  <a:srgbClr val="333399"/>
                </a:solidFill>
                <a:latin typeface="Arial"/>
                <a:cs typeface="Arial"/>
              </a:rPr>
              <a:t>Millimeter</a:t>
            </a:r>
            <a:r>
              <a:rPr lang="fr-FR" sz="1300" kern="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fr-FR" sz="1300" kern="0" dirty="0" err="1">
                <a:solidFill>
                  <a:srgbClr val="333399"/>
                </a:solidFill>
                <a:latin typeface="Arial"/>
                <a:cs typeface="Arial"/>
              </a:rPr>
              <a:t>Wave</a:t>
            </a:r>
            <a:r>
              <a:rPr lang="fr-FR" sz="1300" kern="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fr-FR" sz="1300" kern="0" dirty="0" err="1">
                <a:solidFill>
                  <a:srgbClr val="333399"/>
                </a:solidFill>
                <a:latin typeface="Arial"/>
                <a:cs typeface="Arial"/>
              </a:rPr>
              <a:t>Technology</a:t>
            </a:r>
            <a:r>
              <a:rPr lang="fr-FR" sz="1300" kern="0" dirty="0">
                <a:solidFill>
                  <a:srgbClr val="333399"/>
                </a:solidFill>
                <a:latin typeface="Arial"/>
                <a:cs typeface="Arial"/>
              </a:rPr>
              <a:t> (ICMMT), 2018, pp. 1-3, </a:t>
            </a:r>
            <a:r>
              <a:rPr lang="fr-FR" sz="1300" kern="0" dirty="0" err="1">
                <a:solidFill>
                  <a:srgbClr val="333399"/>
                </a:solidFill>
                <a:latin typeface="Arial"/>
                <a:cs typeface="Arial"/>
              </a:rPr>
              <a:t>doi</a:t>
            </a:r>
            <a:r>
              <a:rPr lang="fr-FR" sz="1300" kern="0" dirty="0">
                <a:solidFill>
                  <a:srgbClr val="333399"/>
                </a:solidFill>
                <a:latin typeface="Arial"/>
                <a:cs typeface="Arial"/>
              </a:rPr>
              <a:t>: 10.1109/ICMMT.2018.8563702.</a:t>
            </a:r>
          </a:p>
        </p:txBody>
      </p:sp>
    </p:spTree>
    <p:extLst>
      <p:ext uri="{BB962C8B-B14F-4D97-AF65-F5344CB8AC3E}">
        <p14:creationId xmlns:p14="http://schemas.microsoft.com/office/powerpoint/2010/main" val="64665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37EDDC-6BB2-4FF3-8588-1B7A15DB6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276350"/>
            <a:ext cx="7772400" cy="1812131"/>
          </a:xfrm>
        </p:spPr>
        <p:txBody>
          <a:bodyPr>
            <a:normAutofit/>
          </a:bodyPr>
          <a:lstStyle/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for </a:t>
            </a:r>
            <a:r>
              <a:rPr lang="fr-FR" dirty="0" err="1"/>
              <a:t>your</a:t>
            </a:r>
            <a:r>
              <a:rPr lang="fr-FR" dirty="0"/>
              <a:t> attention!</a:t>
            </a:r>
            <a:br>
              <a:rPr lang="fr-FR" dirty="0"/>
            </a:br>
            <a:r>
              <a:rPr lang="fr-FR" dirty="0" err="1"/>
              <a:t>What</a:t>
            </a:r>
            <a:r>
              <a:rPr lang="fr-FR" dirty="0"/>
              <a:t> are </a:t>
            </a:r>
            <a:r>
              <a:rPr lang="fr-FR" dirty="0" err="1"/>
              <a:t>your</a:t>
            </a:r>
            <a:r>
              <a:rPr lang="fr-FR" dirty="0"/>
              <a:t> questions?</a:t>
            </a:r>
          </a:p>
        </p:txBody>
      </p:sp>
    </p:spTree>
    <p:extLst>
      <p:ext uri="{BB962C8B-B14F-4D97-AF65-F5344CB8AC3E}">
        <p14:creationId xmlns:p14="http://schemas.microsoft.com/office/powerpoint/2010/main" val="1749349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3E09271-C6DC-43BE-92F0-B017FA04D1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tabLst>
                <a:tab pos="4927600" algn="r"/>
              </a:tabLst>
              <a:defRPr/>
            </a:pPr>
            <a:fld id="{E8DF1434-D3D2-45E0-898B-14DD00B02A28}" type="datetime1">
              <a:rPr lang="fr-FR" smtClean="0"/>
              <a:pPr algn="r">
                <a:tabLst>
                  <a:tab pos="4927600" algn="r"/>
                </a:tabLst>
                <a:defRPr/>
              </a:pPr>
              <a:t>15/10/2024</a:t>
            </a:fld>
            <a:r>
              <a:rPr lang="fr-FR"/>
              <a:t> - </a:t>
            </a:r>
            <a:fld id="{941206D8-E9F2-42A5-86EC-EE72095DCE6F}" type="slidenum">
              <a:rPr lang="fr-FR" smtClean="0"/>
              <a:pPr algn="r">
                <a:tabLst>
                  <a:tab pos="4927600" algn="r"/>
                </a:tabLst>
                <a:defRPr/>
              </a:pPr>
              <a:t>3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1779B95-1F7B-42B7-84FE-4E401099D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Background &amp; Motivations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754E15D-66B2-46C9-98A4-4A9E77128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66700" indent="-266700"/>
            <a:r>
              <a:rPr lang="fr-FR" sz="2000" dirty="0" err="1"/>
              <a:t>Circulator</a:t>
            </a:r>
            <a:endParaRPr lang="fr-FR" sz="2000" dirty="0"/>
          </a:p>
          <a:p>
            <a:pPr lvl="1">
              <a:buSzPct val="80000"/>
              <a:buFont typeface="Courier New" panose="02070309020205020404" pitchFamily="49" charset="0"/>
              <a:buChar char="o"/>
            </a:pPr>
            <a:r>
              <a:rPr lang="fr-FR" sz="1800" dirty="0"/>
              <a:t>3-port </a:t>
            </a:r>
            <a:r>
              <a:rPr lang="fr-FR" sz="1800" dirty="0" err="1"/>
              <a:t>device</a:t>
            </a:r>
            <a:endParaRPr lang="fr-FR" sz="1800" dirty="0"/>
          </a:p>
          <a:p>
            <a:pPr lvl="1">
              <a:buSzPct val="80000"/>
              <a:buFont typeface="Courier New" panose="02070309020205020404" pitchFamily="49" charset="0"/>
              <a:buChar char="o"/>
            </a:pPr>
            <a:r>
              <a:rPr lang="fr-FR" sz="1800" dirty="0"/>
              <a:t>Non-</a:t>
            </a:r>
            <a:r>
              <a:rPr lang="fr-FR" sz="1800" dirty="0" err="1"/>
              <a:t>reciprocal</a:t>
            </a:r>
            <a:endParaRPr lang="fr-FR" sz="1800" dirty="0"/>
          </a:p>
          <a:p>
            <a:pPr marL="266700" indent="-266700"/>
            <a:r>
              <a:rPr lang="fr-FR" sz="2000" dirty="0"/>
              <a:t>Common uses</a:t>
            </a:r>
          </a:p>
          <a:p>
            <a:pPr lvl="1">
              <a:spcBef>
                <a:spcPts val="120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fr-FR" sz="1800" dirty="0"/>
              <a:t>Amplification stage </a:t>
            </a:r>
            <a:r>
              <a:rPr lang="fr-FR" sz="1800" dirty="0" err="1"/>
              <a:t>decoupling</a:t>
            </a:r>
            <a:endParaRPr lang="fr-FR" sz="1800" dirty="0"/>
          </a:p>
          <a:p>
            <a:endParaRPr lang="fr-FR" sz="2000" dirty="0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42B0CC27-13F2-46D5-8283-D880D77051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62677" y="1234842"/>
            <a:ext cx="2218646" cy="14348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0E51EA2B-39DF-42C0-8AF2-75B11EA87503}"/>
                  </a:ext>
                </a:extLst>
              </p:cNvPr>
              <p:cNvSpPr txBox="1"/>
              <p:nvPr/>
            </p:nvSpPr>
            <p:spPr>
              <a:xfrm>
                <a:off x="6400800" y="1287647"/>
                <a:ext cx="2149884" cy="813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0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sz="2000" b="0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𝑖𝑑𝑒𝑎𝑙</m:t>
                          </m:r>
                        </m:sub>
                      </m:sSub>
                      <m:r>
                        <a:rPr lang="fr-FR" sz="2000" b="0" i="1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000" b="0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000" b="0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sz="2000" b="0" i="1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000" b="0" i="1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000" b="0" i="1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000" b="0" i="1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sz="2000" b="0" i="1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000" b="0" i="1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000" b="0" i="1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000" b="0" i="1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sz="2000" b="0" i="1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sz="2000" dirty="0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0E51EA2B-39DF-42C0-8AF2-75B11EA87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1287647"/>
                <a:ext cx="2149884" cy="8138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phique 6">
            <a:extLst>
              <a:ext uri="{FF2B5EF4-FFF2-40B4-BE49-F238E27FC236}">
                <a16:creationId xmlns:a16="http://schemas.microsoft.com/office/drawing/2014/main" id="{D4CE33EB-9E50-4FD2-997B-2277F39A41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69645" y="2852945"/>
            <a:ext cx="2703800" cy="1055713"/>
          </a:xfrm>
          <a:prstGeom prst="rect">
            <a:avLst/>
          </a:prstGeom>
        </p:spPr>
      </p:pic>
      <p:pic>
        <p:nvPicPr>
          <p:cNvPr id="8" name="Espace réservé du contenu 12">
            <a:extLst>
              <a:ext uri="{FF2B5EF4-FFF2-40B4-BE49-F238E27FC236}">
                <a16:creationId xmlns:a16="http://schemas.microsoft.com/office/drawing/2014/main" id="{98A9CB28-25F9-434D-A479-8025A25512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22690" y="2372808"/>
            <a:ext cx="2393277" cy="146866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065E1F5-D275-457A-AC1A-83202D9AC42A}"/>
              </a:ext>
            </a:extLst>
          </p:cNvPr>
          <p:cNvSpPr txBox="1"/>
          <p:nvPr/>
        </p:nvSpPr>
        <p:spPr>
          <a:xfrm>
            <a:off x="4388054" y="3917676"/>
            <a:ext cx="42625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1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+mn-cs"/>
              </a:rPr>
              <a:t>Full duplex system</a:t>
            </a:r>
          </a:p>
        </p:txBody>
      </p:sp>
    </p:spTree>
    <p:extLst>
      <p:ext uri="{BB962C8B-B14F-4D97-AF65-F5344CB8AC3E}">
        <p14:creationId xmlns:p14="http://schemas.microsoft.com/office/powerpoint/2010/main" val="1413090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CE90AC4-5194-4ED0-8646-7FFCCF8A85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tabLst>
                <a:tab pos="4927600" algn="r"/>
              </a:tabLst>
              <a:defRPr/>
            </a:pPr>
            <a:fld id="{E8DF1434-D3D2-45E0-898B-14DD00B02A28}" type="datetime1">
              <a:rPr lang="fr-FR" smtClean="0"/>
              <a:pPr algn="r">
                <a:tabLst>
                  <a:tab pos="4927600" algn="r"/>
                </a:tabLst>
                <a:defRPr/>
              </a:pPr>
              <a:t>15/10/2024</a:t>
            </a:fld>
            <a:r>
              <a:rPr lang="fr-FR"/>
              <a:t> - </a:t>
            </a:r>
            <a:fld id="{941206D8-E9F2-42A5-86EC-EE72095DCE6F}" type="slidenum">
              <a:rPr lang="fr-FR" smtClean="0"/>
              <a:pPr algn="r">
                <a:tabLst>
                  <a:tab pos="4927600" algn="r"/>
                </a:tabLst>
                <a:defRPr/>
              </a:pPr>
              <a:t>4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98B5AD7-2B50-4364-ACCC-2E898BD59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Background &amp; Motivations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3325D5B-7EA8-4FCB-9A19-1C76455F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6700" indent="-266700">
              <a:lnSpc>
                <a:spcPct val="150000"/>
              </a:lnSpc>
              <a:spcBef>
                <a:spcPts val="0"/>
              </a:spcBef>
            </a:pPr>
            <a:r>
              <a:rPr lang="en-GB" sz="2400" dirty="0"/>
              <a:t>Switch from mechanically steered antenna to AESA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GB" sz="2400" dirty="0"/>
              <a:t>⇒ Requires a great number of Tx/Rx modules</a:t>
            </a:r>
          </a:p>
          <a:p>
            <a:pPr marL="266700" indent="-266700">
              <a:lnSpc>
                <a:spcPct val="150000"/>
              </a:lnSpc>
              <a:spcBef>
                <a:spcPts val="1800"/>
              </a:spcBef>
            </a:pPr>
            <a:r>
              <a:rPr lang="en-GB" sz="2400" dirty="0"/>
              <a:t>Circulator drawbacks</a:t>
            </a:r>
          </a:p>
          <a:p>
            <a:pPr marL="803275" lvl="1" indent="-354013" algn="just">
              <a:spcBef>
                <a:spcPts val="600"/>
              </a:spcBef>
              <a:buSzPct val="120000"/>
              <a:buBlip>
                <a:blip r:embed="rId3"/>
              </a:buBlip>
              <a:defRPr/>
            </a:pPr>
            <a:r>
              <a:rPr lang="en-GB" altLang="en-US" sz="2000" dirty="0">
                <a:ea typeface="Cambria" panose="02040503050406030204" pitchFamily="18" charset="0"/>
                <a:cs typeface="Calibri" panose="020F0502020204030204" pitchFamily="34" charset="0"/>
              </a:rPr>
              <a:t>Expensive</a:t>
            </a:r>
          </a:p>
          <a:p>
            <a:pPr marL="803275" lvl="1" indent="-354013" algn="just">
              <a:spcBef>
                <a:spcPts val="600"/>
              </a:spcBef>
              <a:buSzPct val="120000"/>
              <a:buBlip>
                <a:blip r:embed="rId3"/>
              </a:buBlip>
              <a:defRPr/>
            </a:pPr>
            <a:r>
              <a:rPr lang="en-GB" altLang="en-US" sz="2000" dirty="0">
                <a:ea typeface="Cambria" panose="02040503050406030204" pitchFamily="18" charset="0"/>
                <a:cs typeface="Calibri" panose="020F0502020204030204" pitchFamily="34" charset="0"/>
              </a:rPr>
              <a:t>Bulky</a:t>
            </a:r>
          </a:p>
          <a:p>
            <a:pPr marL="803275" lvl="1" indent="-354013" algn="just">
              <a:spcBef>
                <a:spcPts val="600"/>
              </a:spcBef>
              <a:buSzPct val="120000"/>
              <a:buBlip>
                <a:blip r:embed="rId3"/>
              </a:buBlip>
              <a:defRPr/>
            </a:pPr>
            <a:r>
              <a:rPr lang="en-GB" altLang="en-US" sz="2000" dirty="0">
                <a:ea typeface="Cambria" panose="02040503050406030204" pitchFamily="18" charset="0"/>
                <a:cs typeface="Calibri" panose="020F0502020204030204" pitchFamily="34" charset="0"/>
              </a:rPr>
              <a:t>Hard to integrate</a:t>
            </a:r>
            <a:endParaRPr lang="en-GB" sz="2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A2947F7-F50A-4A1C-9F4B-346A630BD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2153275"/>
            <a:ext cx="5288012" cy="247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05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CE90AC4-5194-4ED0-8646-7FFCCF8A85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tabLst>
                <a:tab pos="4927600" algn="r"/>
              </a:tabLst>
              <a:defRPr/>
            </a:pPr>
            <a:fld id="{E8DF1434-D3D2-45E0-898B-14DD00B02A28}" type="datetime1">
              <a:rPr lang="fr-FR" smtClean="0"/>
              <a:pPr algn="r">
                <a:tabLst>
                  <a:tab pos="4927600" algn="r"/>
                </a:tabLst>
                <a:defRPr/>
              </a:pPr>
              <a:t>15/10/2024</a:t>
            </a:fld>
            <a:r>
              <a:rPr lang="fr-FR"/>
              <a:t> - </a:t>
            </a:r>
            <a:fld id="{941206D8-E9F2-42A5-86EC-EE72095DCE6F}" type="slidenum">
              <a:rPr lang="fr-FR" smtClean="0"/>
              <a:pPr algn="r">
                <a:tabLst>
                  <a:tab pos="4927600" algn="r"/>
                </a:tabLst>
                <a:defRPr/>
              </a:pPr>
              <a:t>5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98B5AD7-2B50-4364-ACCC-2E898BD59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Manufacturing Technology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3325D5B-7EA8-4FCB-9A19-1C76455F4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3810000" cy="3200399"/>
          </a:xfrm>
        </p:spPr>
        <p:txBody>
          <a:bodyPr>
            <a:normAutofit fontScale="62500" lnSpcReduction="20000"/>
          </a:bodyPr>
          <a:lstStyle/>
          <a:p>
            <a:pPr marL="266700" indent="-266700">
              <a:lnSpc>
                <a:spcPct val="150000"/>
              </a:lnSpc>
            </a:pPr>
            <a:r>
              <a:rPr lang="en-GB" dirty="0"/>
              <a:t>LTCC Technology ?</a:t>
            </a:r>
          </a:p>
          <a:p>
            <a:pPr marL="800100" lvl="1" indent="-342900">
              <a:lnSpc>
                <a:spcPct val="150000"/>
              </a:lnSpc>
              <a:buClr>
                <a:srgbClr val="000099"/>
              </a:buClr>
              <a:buFont typeface="Courier New" panose="02070309020205020404" pitchFamily="49" charset="0"/>
              <a:buChar char="o"/>
            </a:pPr>
            <a:r>
              <a:rPr lang="en-GB" sz="2600" b="1" dirty="0"/>
              <a:t>L</a:t>
            </a:r>
            <a:r>
              <a:rPr lang="en-GB" sz="2600" dirty="0"/>
              <a:t>ow </a:t>
            </a:r>
            <a:r>
              <a:rPr lang="en-GB" sz="2600" b="1" dirty="0"/>
              <a:t>T</a:t>
            </a:r>
            <a:r>
              <a:rPr lang="en-GB" sz="2600" dirty="0"/>
              <a:t>emperature </a:t>
            </a:r>
            <a:r>
              <a:rPr lang="en-GB" sz="2600" b="1" dirty="0"/>
              <a:t>C</a:t>
            </a:r>
            <a:r>
              <a:rPr lang="en-GB" sz="2600" dirty="0"/>
              <a:t>ofired </a:t>
            </a:r>
            <a:r>
              <a:rPr lang="en-GB" sz="2600" b="1" dirty="0"/>
              <a:t>C</a:t>
            </a:r>
            <a:r>
              <a:rPr lang="en-GB" sz="2600" dirty="0"/>
              <a:t>eramics (&lt; 950 °C)</a:t>
            </a:r>
          </a:p>
          <a:p>
            <a:pPr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GB" dirty="0"/>
              <a:t>High flexibility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600" dirty="0"/>
              <a:t>2.5D Technology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600" dirty="0"/>
              <a:t>Multi-materials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600" dirty="0"/>
              <a:t>Easy to industrialize</a:t>
            </a:r>
          </a:p>
          <a:p>
            <a:pPr marL="357188" indent="-300038">
              <a:lnSpc>
                <a:spcPct val="150000"/>
              </a:lnSpc>
              <a:buBlip>
                <a:blip r:embed="rId4"/>
              </a:buBlip>
            </a:pPr>
            <a:r>
              <a:rPr lang="en-GB" dirty="0"/>
              <a:t>Few ferrites available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E70232C-8B5A-448B-8B2F-14352BB50D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1123950"/>
            <a:ext cx="5140086" cy="314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39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379A4F0-D1F0-407C-ADD6-C35D2C0C90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tabLst>
                <a:tab pos="4927600" algn="r"/>
              </a:tabLst>
              <a:defRPr/>
            </a:pPr>
            <a:fld id="{E8DF1434-D3D2-45E0-898B-14DD00B02A28}" type="datetime1">
              <a:rPr lang="fr-FR" smtClean="0"/>
              <a:pPr algn="r">
                <a:tabLst>
                  <a:tab pos="4927600" algn="r"/>
                </a:tabLst>
                <a:defRPr/>
              </a:pPr>
              <a:t>15/10/2024</a:t>
            </a:fld>
            <a:r>
              <a:rPr lang="fr-FR"/>
              <a:t> - </a:t>
            </a:r>
            <a:fld id="{941206D8-E9F2-42A5-86EC-EE72095DCE6F}" type="slidenum">
              <a:rPr lang="fr-FR" smtClean="0"/>
              <a:pPr algn="r">
                <a:tabLst>
                  <a:tab pos="4927600" algn="r"/>
                </a:tabLst>
                <a:defRPr/>
              </a:pPr>
              <a:t>6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8D7CE4B-4834-4E92-B554-FDE1789B1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Manufacturing Technology</a:t>
            </a:r>
            <a:endParaRPr lang="fr-FR" dirty="0"/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89221611-C5DB-4993-9AEA-53054E8EFFFB}"/>
              </a:ext>
            </a:extLst>
          </p:cNvPr>
          <p:cNvSpPr txBox="1">
            <a:spLocks/>
          </p:cNvSpPr>
          <p:nvPr/>
        </p:nvSpPr>
        <p:spPr>
          <a:xfrm>
            <a:off x="457200" y="1200151"/>
            <a:ext cx="8229600" cy="3200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indent="-447675">
              <a:buFont typeface="Cambria" panose="02040503050406030204" pitchFamily="18" charset="0"/>
              <a:buChar char="⇒"/>
            </a:pPr>
            <a:r>
              <a:rPr lang="en-GB" dirty="0"/>
              <a:t>Development of new ferrite materials</a:t>
            </a:r>
          </a:p>
          <a:p>
            <a:pPr marL="804863" lvl="1" indent="-347663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GB" dirty="0"/>
              <a:t>Garnet ferrite</a:t>
            </a:r>
          </a:p>
          <a:p>
            <a:pPr marL="1257300" lvl="2" indent="-342900">
              <a:buClr>
                <a:srgbClr val="00B0F0"/>
              </a:buClr>
              <a:buFont typeface="Tahoma" panose="020B0604030504040204" pitchFamily="34" charset="0"/>
              <a:buChar char="◊"/>
            </a:pPr>
            <a:r>
              <a:rPr lang="en-GB" dirty="0"/>
              <a:t>Moderate magnetization of 1900 G</a:t>
            </a:r>
          </a:p>
          <a:p>
            <a:pPr marL="1257300" lvl="2" indent="-342900">
              <a:buClr>
                <a:srgbClr val="00B0F0"/>
              </a:buClr>
              <a:buFont typeface="Tahoma" panose="020B0604030504040204" pitchFamily="34" charset="0"/>
              <a:buChar char="◊"/>
            </a:pPr>
            <a:r>
              <a:rPr lang="en-GB" dirty="0"/>
              <a:t>High relative permittivity of 21</a:t>
            </a:r>
          </a:p>
          <a:p>
            <a:pPr marL="804863" lvl="1" indent="-347663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GB" dirty="0"/>
              <a:t>Spinel ferrite</a:t>
            </a:r>
          </a:p>
          <a:p>
            <a:pPr marL="1257300" lvl="2" indent="-342900">
              <a:buClr>
                <a:srgbClr val="00B0F0"/>
              </a:buClr>
              <a:buFont typeface="Tahoma" panose="020B0604030504040204" pitchFamily="34" charset="0"/>
              <a:buChar char="◊"/>
            </a:pPr>
            <a:r>
              <a:rPr lang="en-GB" dirty="0"/>
              <a:t>Increased magnetization of 3800 G</a:t>
            </a:r>
          </a:p>
          <a:p>
            <a:pPr marL="1257300" lvl="2" indent="-342900">
              <a:buClr>
                <a:srgbClr val="00B0F0"/>
              </a:buClr>
              <a:buFont typeface="Tahoma" panose="020B0604030504040204" pitchFamily="34" charset="0"/>
              <a:buChar char="◊"/>
            </a:pPr>
            <a:r>
              <a:rPr lang="en-GB" dirty="0"/>
              <a:t>Moderate relative permittivity of 13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1067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051C630-B0FE-4A0F-9C2C-DF7EC36FCF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tabLst>
                <a:tab pos="4927600" algn="r"/>
              </a:tabLst>
              <a:defRPr/>
            </a:pPr>
            <a:fld id="{E8DF1434-D3D2-45E0-898B-14DD00B02A28}" type="datetime1">
              <a:rPr lang="fr-FR" smtClean="0"/>
              <a:pPr algn="r">
                <a:tabLst>
                  <a:tab pos="4927600" algn="r"/>
                </a:tabLst>
                <a:defRPr/>
              </a:pPr>
              <a:t>15/10/2024</a:t>
            </a:fld>
            <a:r>
              <a:rPr lang="fr-FR"/>
              <a:t> - </a:t>
            </a:r>
            <a:fld id="{941206D8-E9F2-42A5-86EC-EE72095DCE6F}" type="slidenum">
              <a:rPr lang="fr-FR" smtClean="0"/>
              <a:pPr algn="r">
                <a:tabLst>
                  <a:tab pos="4927600" algn="r"/>
                </a:tabLst>
                <a:defRPr/>
              </a:pPr>
              <a:t>7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B4DEBD3-780A-42BC-BB73-E78F05535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Circulator Design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C264C7F-3412-488F-84C2-23BD99C2D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200399"/>
          </a:xfrm>
        </p:spPr>
        <p:txBody>
          <a:bodyPr>
            <a:normAutofit/>
          </a:bodyPr>
          <a:lstStyle/>
          <a:p>
            <a:pPr marL="266700" indent="-266700">
              <a:spcBef>
                <a:spcPts val="600"/>
              </a:spcBef>
            </a:pPr>
            <a:r>
              <a:rPr lang="en-GB" sz="2400" dirty="0"/>
              <a:t>LTCC Technology manufacturing</a:t>
            </a:r>
          </a:p>
          <a:p>
            <a:pPr marL="266700" indent="-266700">
              <a:spcBef>
                <a:spcPts val="600"/>
              </a:spcBef>
            </a:pPr>
            <a:r>
              <a:rPr lang="en-GB" sz="2400" dirty="0"/>
              <a:t>SMD compatible</a:t>
            </a:r>
          </a:p>
          <a:p>
            <a:pPr marL="266700" indent="-266700">
              <a:spcBef>
                <a:spcPts val="600"/>
              </a:spcBef>
            </a:pPr>
            <a:r>
              <a:rPr lang="en-GB" sz="2400" dirty="0"/>
              <a:t>7×7×0,352 mm</a:t>
            </a:r>
          </a:p>
          <a:p>
            <a:pPr marL="266700" indent="-266700">
              <a:spcBef>
                <a:spcPts val="600"/>
              </a:spcBef>
            </a:pPr>
            <a:r>
              <a:rPr lang="en-GB" sz="2400" dirty="0"/>
              <a:t>Ø3×2 mm magnet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DC86B7-871B-442D-96E9-0B56328A13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44" b="90952" l="1837" r="98530">
                        <a14:foregroundMark x1="20759" y1="47582" x2="20759" y2="47582"/>
                        <a14:foregroundMark x1="22045" y1="42278" x2="22045" y2="42278"/>
                        <a14:foregroundMark x1="32762" y1="45398" x2="32762" y2="45398"/>
                        <a14:foregroundMark x1="45683" y1="72855" x2="45683" y2="72855"/>
                        <a14:foregroundMark x1="46785" y1="70359" x2="46846" y2="70359"/>
                        <a14:foregroundMark x1="39192" y1="68643" x2="39743" y2="68955"/>
                        <a14:foregroundMark x1="32762" y1="74415" x2="47397" y2="80499"/>
                        <a14:foregroundMark x1="40723" y1="79875" x2="40723" y2="79875"/>
                        <a14:foregroundMark x1="35028" y1="77691" x2="35028" y2="77691"/>
                        <a14:foregroundMark x1="34599" y1="83463" x2="34599" y2="83463"/>
                        <a14:foregroundMark x1="35334" y1="82371" x2="35334" y2="82371"/>
                        <a14:foregroundMark x1="39988" y1="82683" x2="39988" y2="82683"/>
                        <a14:foregroundMark x1="49051" y1="85491" x2="49051" y2="85491"/>
                        <a14:foregroundMark x1="57257" y1="87676" x2="57257" y2="87676"/>
                        <a14:foregroundMark x1="67789" y1="90172" x2="67789" y2="90172"/>
                        <a14:foregroundMark x1="64421" y1="68955" x2="73974" y2="58190"/>
                        <a14:foregroundMark x1="73974" y1="58190" x2="77159" y2="64587"/>
                        <a14:foregroundMark x1="87875" y1="53822" x2="79976" y2="56942"/>
                        <a14:foregroundMark x1="79976" y1="56942" x2="78873" y2="52262"/>
                        <a14:foregroundMark x1="74464" y1="69267" x2="76607" y2="50858"/>
                        <a14:foregroundMark x1="76607" y1="50858" x2="88426" y2="50234"/>
                        <a14:foregroundMark x1="88426" y1="50234" x2="85732" y2="68331"/>
                        <a14:foregroundMark x1="85732" y1="68331" x2="77220" y2="75039"/>
                        <a14:foregroundMark x1="77220" y1="75039" x2="70484" y2="69891"/>
                        <a14:foregroundMark x1="70484" y1="69891" x2="70790" y2="66771"/>
                        <a14:foregroundMark x1="85487" y1="62715" x2="85487" y2="62715"/>
                        <a14:foregroundMark x1="85242" y1="61778" x2="85242" y2="61778"/>
                        <a14:foregroundMark x1="78445" y1="60998" x2="78445" y2="60998"/>
                        <a14:foregroundMark x1="77097" y1="58502" x2="77097" y2="58502"/>
                        <a14:foregroundMark x1="78690" y1="60686" x2="78690" y2="60686"/>
                        <a14:foregroundMark x1="88916" y1="57098" x2="88916" y2="57098"/>
                        <a14:foregroundMark x1="95713" y1="43214" x2="95713" y2="43214"/>
                        <a14:foregroundMark x1="95591" y1="48674" x2="95591" y2="48674"/>
                        <a14:foregroundMark x1="97551" y1="44774" x2="97551" y2="44774"/>
                        <a14:foregroundMark x1="72321" y1="54914" x2="72321" y2="54914"/>
                        <a14:foregroundMark x1="80404" y1="78627" x2="80404" y2="78627"/>
                        <a14:foregroundMark x1="77710" y1="84399" x2="77710" y2="84399"/>
                        <a14:foregroundMark x1="75260" y1="88456" x2="75260" y2="88456"/>
                        <a14:foregroundMark x1="73301" y1="90640" x2="73301" y2="90640"/>
                        <a14:foregroundMark x1="70729" y1="90952" x2="70729" y2="90952"/>
                        <a14:foregroundMark x1="64544" y1="89860" x2="64544" y2="89860"/>
                        <a14:foregroundMark x1="67361" y1="88144" x2="67361" y2="88144"/>
                        <a14:foregroundMark x1="66381" y1="89236" x2="66381" y2="89236"/>
                        <a14:foregroundMark x1="88732" y1="62090" x2="88732" y2="62090"/>
                        <a14:foregroundMark x1="91059" y1="56942" x2="91059" y2="56942"/>
                        <a14:foregroundMark x1="80955" y1="58814" x2="80955" y2="58814"/>
                        <a14:foregroundMark x1="80710" y1="60374" x2="80710" y2="60374"/>
                        <a14:foregroundMark x1="61115" y1="87676" x2="61115" y2="87676"/>
                        <a14:foregroundMark x1="54868" y1="87051" x2="54868" y2="87051"/>
                        <a14:foregroundMark x1="55848" y1="86271" x2="55848" y2="86271"/>
                        <a14:foregroundMark x1="52358" y1="85491" x2="52358" y2="85491"/>
                        <a14:foregroundMark x1="46785" y1="84555" x2="46785" y2="84555"/>
                        <a14:foregroundMark x1="40539" y1="84399" x2="40539" y2="84399"/>
                        <a14:foregroundMark x1="33190" y1="82215" x2="33190" y2="82215"/>
                        <a14:foregroundMark x1="31047" y1="80967" x2="31047" y2="80967"/>
                        <a14:foregroundMark x1="25291" y1="80499" x2="25291" y2="80499"/>
                        <a14:foregroundMark x1="24311" y1="78783" x2="24311" y2="78783"/>
                        <a14:foregroundMark x1="28230" y1="79719" x2="28230" y2="79719"/>
                        <a14:foregroundMark x1="28230" y1="82215" x2="28230" y2="82215"/>
                        <a14:foregroundMark x1="29822" y1="81903" x2="29822" y2="81903"/>
                        <a14:foregroundMark x1="22413" y1="79875" x2="22413" y2="79875"/>
                        <a14:foregroundMark x1="14636" y1="78627" x2="14636" y2="78627"/>
                        <a14:foregroundMark x1="13778" y1="76131" x2="13778" y2="76131"/>
                        <a14:foregroundMark x1="17330" y1="77691" x2="17636" y2="77691"/>
                        <a14:foregroundMark x1="20269" y1="80811" x2="20269" y2="80811"/>
                        <a14:foregroundMark x1="12676" y1="77223" x2="12676" y2="77223"/>
                        <a14:foregroundMark x1="6981" y1="76131" x2="6981" y2="76131"/>
                        <a14:foregroundMark x1="3735" y1="76131" x2="3735" y2="76131"/>
                        <a14:foregroundMark x1="5695" y1="76599" x2="5695" y2="76599"/>
                        <a14:foregroundMark x1="8512" y1="76131" x2="8512" y2="76131"/>
                        <a14:foregroundMark x1="3735" y1="74415" x2="3735" y2="74415"/>
                        <a14:foregroundMark x1="2694" y1="74103" x2="2694" y2="74103"/>
                        <a14:foregroundMark x1="1898" y1="75039" x2="1898" y2="75039"/>
                        <a14:foregroundMark x1="93693" y1="52418" x2="93693" y2="52418"/>
                        <a14:foregroundMark x1="98530" y1="41810" x2="98530" y2="41810"/>
                        <a14:foregroundMark x1="32639" y1="47738" x2="32639" y2="47738"/>
                        <a14:foregroundMark x1="27128" y1="43370" x2="27128" y2="43370"/>
                        <a14:foregroundMark x1="26271" y1="42902" x2="26271" y2="42902"/>
                        <a14:foregroundMark x1="20453" y1="41810" x2="20453" y2="41810"/>
                        <a14:foregroundMark x1="18922" y1="40406" x2="18922" y2="40406"/>
                        <a14:foregroundMark x1="18310" y1="41810" x2="18310" y2="41810"/>
                        <a14:foregroundMark x1="18310" y1="40406" x2="18310" y2="40406"/>
                        <a14:foregroundMark x1="17636" y1="40718" x2="17636" y2="40718"/>
                        <a14:foregroundMark x1="16779" y1="45554" x2="16779" y2="45554"/>
                        <a14:foregroundMark x1="19902" y1="46178" x2="19902" y2="46178"/>
                        <a14:foregroundMark x1="16044" y1="45398" x2="16044" y2="45398"/>
                        <a14:foregroundMark x1="15309" y1="45866" x2="15738" y2="45866"/>
                        <a14:foregroundMark x1="22841" y1="47582" x2="22841" y2="47582"/>
                        <a14:foregroundMark x1="28414" y1="49454" x2="28414" y2="49454"/>
                        <a14:foregroundMark x1="28108" y1="48362" x2="28108" y2="48362"/>
                        <a14:foregroundMark x1="48071" y1="24961" x2="48071" y2="24961"/>
                        <a14:foregroundMark x1="49051" y1="23089" x2="49051" y2="23089"/>
                        <a14:foregroundMark x1="50092" y1="22777" x2="50092" y2="22777"/>
                        <a14:foregroundMark x1="50092" y1="22777" x2="50092" y2="22777"/>
                        <a14:foregroundMark x1="50092" y1="22777" x2="50092" y2="22777"/>
                        <a14:foregroundMark x1="48928" y1="9360" x2="48928" y2="9360"/>
                        <a14:foregroundMark x1="46234" y1="17941" x2="53276" y2="13417"/>
                        <a14:foregroundMark x1="53276" y1="13417" x2="53031" y2="21373"/>
                        <a14:foregroundMark x1="42682" y1="16693" x2="42682" y2="16693"/>
                        <a14:foregroundMark x1="45070" y1="18409" x2="45805" y2="25897"/>
                        <a14:foregroundMark x1="41580" y1="26053" x2="46111" y2="11856"/>
                        <a14:foregroundMark x1="43111" y1="8736" x2="54072" y2="9360"/>
                        <a14:foregroundMark x1="56032" y1="10140" x2="56583" y2="27145"/>
                      </a14:backgroundRemoval>
                    </a14:imgEffect>
                  </a14:imgLayer>
                </a14:imgProps>
              </a:ext>
            </a:extLst>
          </a:blip>
          <a:srcRect l="882" b="6082"/>
          <a:stretch/>
        </p:blipFill>
        <p:spPr bwMode="auto">
          <a:xfrm>
            <a:off x="2362200" y="1941534"/>
            <a:ext cx="6610713" cy="24590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2024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F6AC40D-14CF-4C14-9E25-6F7D10A8C5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tabLst>
                <a:tab pos="4927600" algn="r"/>
              </a:tabLst>
              <a:defRPr/>
            </a:pPr>
            <a:fld id="{E8DF1434-D3D2-45E0-898B-14DD00B02A28}" type="datetime1">
              <a:rPr lang="fr-FR" smtClean="0"/>
              <a:pPr algn="r">
                <a:tabLst>
                  <a:tab pos="4927600" algn="r"/>
                </a:tabLst>
                <a:defRPr/>
              </a:pPr>
              <a:t>15/10/2024</a:t>
            </a:fld>
            <a:r>
              <a:rPr lang="fr-FR"/>
              <a:t> - </a:t>
            </a:r>
            <a:fld id="{941206D8-E9F2-42A5-86EC-EE72095DCE6F}" type="slidenum">
              <a:rPr lang="fr-FR" smtClean="0"/>
              <a:pPr algn="r">
                <a:tabLst>
                  <a:tab pos="4927600" algn="r"/>
                </a:tabLst>
                <a:defRPr/>
              </a:pPr>
              <a:t>8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C9EF432-5CB0-4401-B584-221F1FDE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Circulator Design – Methodology &amp; Materials</a:t>
            </a:r>
            <a:endParaRPr lang="fr-FR" dirty="0"/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9D5879D9-663E-4866-BE5F-0DEF6BEE30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69377"/>
              </p:ext>
            </p:extLst>
          </p:nvPr>
        </p:nvGraphicFramePr>
        <p:xfrm>
          <a:off x="4343400" y="1352550"/>
          <a:ext cx="4592389" cy="1512000"/>
        </p:xfrm>
        <a:graphic>
          <a:graphicData uri="http://schemas.openxmlformats.org/drawingml/2006/table">
            <a:tbl>
              <a:tblPr firstRow="1" firstCol="1" bandRow="1"/>
              <a:tblGrid>
                <a:gridCol w="1301483">
                  <a:extLst>
                    <a:ext uri="{9D8B030D-6E8A-4147-A177-3AD203B41FA5}">
                      <a16:colId xmlns:a16="http://schemas.microsoft.com/office/drawing/2014/main" val="4032739763"/>
                    </a:ext>
                  </a:extLst>
                </a:gridCol>
                <a:gridCol w="473963">
                  <a:extLst>
                    <a:ext uri="{9D8B030D-6E8A-4147-A177-3AD203B41FA5}">
                      <a16:colId xmlns:a16="http://schemas.microsoft.com/office/drawing/2014/main" val="43300527"/>
                    </a:ext>
                  </a:extLst>
                </a:gridCol>
                <a:gridCol w="586754">
                  <a:extLst>
                    <a:ext uri="{9D8B030D-6E8A-4147-A177-3AD203B41FA5}">
                      <a16:colId xmlns:a16="http://schemas.microsoft.com/office/drawing/2014/main" val="893877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913563562"/>
                    </a:ext>
                  </a:extLst>
                </a:gridCol>
                <a:gridCol w="1315789">
                  <a:extLst>
                    <a:ext uri="{9D8B030D-6E8A-4147-A177-3AD203B41FA5}">
                      <a16:colId xmlns:a16="http://schemas.microsoft.com/office/drawing/2014/main" val="1462789207"/>
                    </a:ext>
                  </a:extLst>
                </a:gridCol>
              </a:tblGrid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Nom</a:t>
                      </a:r>
                      <a:endParaRPr lang="fr-FR" sz="1400" dirty="0">
                        <a:effectLst/>
                        <a:latin typeface="Lucida Bright" panose="02040602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9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dirty="0" err="1">
                          <a:effectLst/>
                        </a:rPr>
                        <a:t>ε</a:t>
                      </a:r>
                      <a:r>
                        <a:rPr lang="fr-FR" sz="1500" baseline="-25000" dirty="0" err="1">
                          <a:effectLst/>
                        </a:rPr>
                        <a:t>r</a:t>
                      </a:r>
                      <a:endParaRPr lang="fr-FR" sz="1400" dirty="0">
                        <a:effectLst/>
                        <a:latin typeface="Lucida Bright" panose="02040602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9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tan δ</a:t>
                      </a:r>
                      <a:endParaRPr lang="fr-FR" sz="1400" dirty="0">
                        <a:effectLst/>
                        <a:latin typeface="Lucida Bright" panose="02040602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9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4πMs (G)</a:t>
                      </a:r>
                      <a:endParaRPr lang="fr-FR" sz="1400" dirty="0">
                        <a:effectLst/>
                        <a:latin typeface="Lucida Bright" panose="02040602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9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ΔH (Oe)</a:t>
                      </a:r>
                      <a:endParaRPr lang="fr-FR" sz="1400" dirty="0">
                        <a:effectLst/>
                        <a:latin typeface="Lucida Bright" panose="02040602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9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734191"/>
                  </a:ext>
                </a:extLst>
              </a:tr>
              <a:tr h="28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b="0" dirty="0" err="1">
                          <a:solidFill>
                            <a:srgbClr val="000066"/>
                          </a:solidFill>
                          <a:effectLst/>
                        </a:rPr>
                        <a:t>Garnet</a:t>
                      </a:r>
                      <a:endParaRPr lang="fr-FR" sz="1400" b="0" dirty="0">
                        <a:solidFill>
                          <a:srgbClr val="000066"/>
                        </a:solidFill>
                        <a:effectLst/>
                        <a:latin typeface="Lucida Bright" panose="02040602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E2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21</a:t>
                      </a:r>
                      <a:endParaRPr lang="fr-FR" sz="1400" dirty="0">
                        <a:effectLst/>
                        <a:latin typeface="Lucida Bright" panose="02040602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9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3.10</a:t>
                      </a:r>
                      <a:r>
                        <a:rPr lang="fr-FR" sz="1400" baseline="30000" dirty="0">
                          <a:effectLst/>
                        </a:rPr>
                        <a:t>-3</a:t>
                      </a:r>
                      <a:endParaRPr lang="fr-FR" sz="1400" dirty="0">
                        <a:effectLst/>
                        <a:latin typeface="Lucida Bright" panose="02040602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9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1900</a:t>
                      </a:r>
                      <a:endParaRPr lang="fr-FR" sz="1400" dirty="0">
                        <a:effectLst/>
                        <a:latin typeface="Lucida Bright" panose="02040602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9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100 @ 10 GHz</a:t>
                      </a:r>
                      <a:endParaRPr lang="fr-FR" sz="1400" dirty="0">
                        <a:effectLst/>
                        <a:latin typeface="Lucida Bright" panose="02040602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9B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196743"/>
                  </a:ext>
                </a:extLst>
              </a:tr>
              <a:tr h="28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b="0" dirty="0" err="1">
                          <a:solidFill>
                            <a:srgbClr val="000066"/>
                          </a:solidFill>
                          <a:effectLst/>
                        </a:rPr>
                        <a:t>Spinel</a:t>
                      </a:r>
                      <a:endParaRPr lang="fr-FR" sz="1400" b="0" dirty="0">
                        <a:solidFill>
                          <a:srgbClr val="000066"/>
                        </a:solidFill>
                        <a:effectLst/>
                        <a:latin typeface="Lucida Bright" panose="02040602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1F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>
                          <a:effectLst/>
                        </a:rPr>
                        <a:t>13</a:t>
                      </a:r>
                      <a:endParaRPr lang="fr-FR" sz="1400">
                        <a:effectLst/>
                        <a:latin typeface="Lucida Bright" panose="02040602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9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1.10</a:t>
                      </a:r>
                      <a:r>
                        <a:rPr lang="fr-FR" sz="1400" baseline="30000" dirty="0">
                          <a:effectLst/>
                        </a:rPr>
                        <a:t>-3</a:t>
                      </a:r>
                      <a:endParaRPr lang="fr-FR" sz="1400" dirty="0">
                        <a:effectLst/>
                        <a:latin typeface="Lucida Bright" panose="02040602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9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3800</a:t>
                      </a:r>
                      <a:endParaRPr lang="fr-FR" sz="1400" dirty="0">
                        <a:effectLst/>
                        <a:latin typeface="Lucida Bright" panose="02040602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9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100 @ 10 GHz</a:t>
                      </a:r>
                      <a:endParaRPr lang="fr-FR" sz="1400" dirty="0">
                        <a:effectLst/>
                        <a:latin typeface="Lucida Bright" panose="02040602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9B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123698"/>
                  </a:ext>
                </a:extLst>
              </a:tr>
              <a:tr h="28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b="0" dirty="0">
                          <a:solidFill>
                            <a:srgbClr val="000066"/>
                          </a:solidFill>
                          <a:effectLst/>
                        </a:rPr>
                        <a:t>VLF220Aq4</a:t>
                      </a:r>
                      <a:endParaRPr lang="fr-FR" sz="1400" b="0" dirty="0">
                        <a:solidFill>
                          <a:srgbClr val="000066"/>
                        </a:solidFill>
                        <a:effectLst/>
                        <a:latin typeface="Lucida Bright" panose="02040602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E2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21</a:t>
                      </a:r>
                      <a:endParaRPr lang="fr-FR" sz="1400" dirty="0">
                        <a:effectLst/>
                        <a:latin typeface="Lucida Bright" panose="02040602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9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>
                          <a:effectLst/>
                        </a:rPr>
                        <a:t>3.10</a:t>
                      </a:r>
                      <a:r>
                        <a:rPr lang="fr-FR" sz="1400" baseline="30000">
                          <a:effectLst/>
                        </a:rPr>
                        <a:t>-3</a:t>
                      </a:r>
                      <a:endParaRPr lang="fr-FR" sz="1400">
                        <a:effectLst/>
                        <a:latin typeface="Lucida Bright" panose="02040602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9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-</a:t>
                      </a:r>
                      <a:endParaRPr lang="fr-FR" sz="1400" dirty="0">
                        <a:effectLst/>
                        <a:latin typeface="Lucida Bright" panose="02040602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9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-</a:t>
                      </a:r>
                      <a:endParaRPr lang="fr-FR" sz="1400" dirty="0">
                        <a:effectLst/>
                        <a:latin typeface="Lucida Bright" panose="02040602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9B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163343"/>
                  </a:ext>
                </a:extLst>
              </a:tr>
              <a:tr h="28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b="0" dirty="0">
                          <a:solidFill>
                            <a:srgbClr val="000066"/>
                          </a:solidFill>
                          <a:effectLst/>
                        </a:rPr>
                        <a:t>Teflon™</a:t>
                      </a:r>
                      <a:endParaRPr lang="fr-FR" sz="1400" b="0" dirty="0">
                        <a:solidFill>
                          <a:srgbClr val="000066"/>
                        </a:solidFill>
                        <a:effectLst/>
                        <a:latin typeface="Lucida Bright" panose="02040602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1F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2,1</a:t>
                      </a:r>
                      <a:endParaRPr lang="fr-FR" sz="1400" dirty="0">
                        <a:effectLst/>
                        <a:latin typeface="Lucida Bright" panose="02040602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9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>
                          <a:effectLst/>
                        </a:rPr>
                        <a:t>1.10</a:t>
                      </a:r>
                      <a:r>
                        <a:rPr lang="fr-FR" sz="1400" baseline="30000">
                          <a:effectLst/>
                        </a:rPr>
                        <a:t>-3</a:t>
                      </a:r>
                      <a:endParaRPr lang="fr-FR" sz="1400">
                        <a:effectLst/>
                        <a:latin typeface="Lucida Bright" panose="02040602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9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>
                          <a:effectLst/>
                        </a:rPr>
                        <a:t>-</a:t>
                      </a:r>
                      <a:endParaRPr lang="fr-FR" sz="1400">
                        <a:effectLst/>
                        <a:latin typeface="Lucida Bright" panose="02040602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9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-</a:t>
                      </a:r>
                      <a:endParaRPr lang="fr-FR" sz="1400" dirty="0">
                        <a:effectLst/>
                        <a:latin typeface="Lucida Bright" panose="02040602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9B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080284"/>
                  </a:ext>
                </a:extLst>
              </a:tr>
            </a:tbl>
          </a:graphicData>
        </a:graphic>
      </p:graphicFrame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668601C6-E8AF-4A55-92EA-9B5C713BE9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68750"/>
              </p:ext>
            </p:extLst>
          </p:nvPr>
        </p:nvGraphicFramePr>
        <p:xfrm>
          <a:off x="4343400" y="3329561"/>
          <a:ext cx="4592388" cy="576000"/>
        </p:xfrm>
        <a:graphic>
          <a:graphicData uri="http://schemas.openxmlformats.org/drawingml/2006/table">
            <a:tbl>
              <a:tblPr firstRow="1" firstCol="1" bandRow="1"/>
              <a:tblGrid>
                <a:gridCol w="1968911">
                  <a:extLst>
                    <a:ext uri="{9D8B030D-6E8A-4147-A177-3AD203B41FA5}">
                      <a16:colId xmlns:a16="http://schemas.microsoft.com/office/drawing/2014/main" val="4032739763"/>
                    </a:ext>
                  </a:extLst>
                </a:gridCol>
                <a:gridCol w="1404500">
                  <a:extLst>
                    <a:ext uri="{9D8B030D-6E8A-4147-A177-3AD203B41FA5}">
                      <a16:colId xmlns:a16="http://schemas.microsoft.com/office/drawing/2014/main" val="43300527"/>
                    </a:ext>
                  </a:extLst>
                </a:gridCol>
                <a:gridCol w="1218977">
                  <a:extLst>
                    <a:ext uri="{9D8B030D-6E8A-4147-A177-3AD203B41FA5}">
                      <a16:colId xmlns:a16="http://schemas.microsoft.com/office/drawing/2014/main" val="89387704"/>
                    </a:ext>
                  </a:extLst>
                </a:gridCol>
              </a:tblGrid>
              <a:tr h="28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Nom</a:t>
                      </a:r>
                      <a:endParaRPr lang="fr-F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9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dirty="0">
                          <a:effectLst/>
                          <a:latin typeface="+mn-lt"/>
                        </a:rPr>
                        <a:t>Br (KG)</a:t>
                      </a:r>
                      <a:endParaRPr lang="fr-F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9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 err="1">
                          <a:effectLst/>
                          <a:latin typeface="+mn-lt"/>
                        </a:rPr>
                        <a:t>Hcb</a:t>
                      </a:r>
                      <a:r>
                        <a:rPr lang="fr-FR" sz="1400" dirty="0">
                          <a:effectLst/>
                          <a:latin typeface="+mn-lt"/>
                        </a:rPr>
                        <a:t> (KOe)</a:t>
                      </a:r>
                      <a:endParaRPr lang="fr-F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9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734191"/>
                  </a:ext>
                </a:extLst>
              </a:tr>
              <a:tr h="28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b="0" dirty="0" err="1">
                          <a:solidFill>
                            <a:srgbClr val="00006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Magsy</a:t>
                      </a:r>
                      <a:r>
                        <a:rPr lang="fr-FR" sz="1400" b="0" dirty="0">
                          <a:solidFill>
                            <a:srgbClr val="00006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YXG-28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E2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10,3 - 10,8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9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9,5 - 10,2</a:t>
                      </a:r>
                      <a:endParaRPr lang="fr-F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A9B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196743"/>
                  </a:ext>
                </a:extLst>
              </a:tr>
            </a:tbl>
          </a:graphicData>
        </a:graphic>
      </p:graphicFrame>
      <p:sp>
        <p:nvSpPr>
          <p:cNvPr id="13" name="ZoneTexte 12">
            <a:extLst>
              <a:ext uri="{FF2B5EF4-FFF2-40B4-BE49-F238E27FC236}">
                <a16:creationId xmlns:a16="http://schemas.microsoft.com/office/drawing/2014/main" id="{A9FFA7F9-1E6A-4D75-A3CF-E65D1B6AC555}"/>
              </a:ext>
            </a:extLst>
          </p:cNvPr>
          <p:cNvSpPr txBox="1"/>
          <p:nvPr/>
        </p:nvSpPr>
        <p:spPr>
          <a:xfrm>
            <a:off x="4343400" y="2869773"/>
            <a:ext cx="45923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5F5F5F">
                    <a:lumMod val="75000"/>
                  </a:srgbClr>
                </a:solidFill>
                <a:latin typeface="Arial"/>
                <a:cs typeface="Arial" charset="0"/>
              </a:rPr>
              <a:t>Materials properties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FD70547-202F-469E-8935-ED24C5996682}"/>
              </a:ext>
            </a:extLst>
          </p:cNvPr>
          <p:cNvSpPr txBox="1"/>
          <p:nvPr/>
        </p:nvSpPr>
        <p:spPr>
          <a:xfrm>
            <a:off x="4343398" y="3925072"/>
            <a:ext cx="45923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5F5F5F">
                    <a:lumMod val="75000"/>
                  </a:srgbClr>
                </a:solidFill>
                <a:latin typeface="Arial"/>
                <a:cs typeface="Arial" charset="0"/>
              </a:rPr>
              <a:t>Magnet </a:t>
            </a:r>
            <a:r>
              <a:rPr lang="fr-FR" sz="1200" dirty="0" err="1">
                <a:solidFill>
                  <a:srgbClr val="5F5F5F">
                    <a:lumMod val="75000"/>
                  </a:srgbClr>
                </a:solidFill>
                <a:latin typeface="Arial"/>
                <a:cs typeface="Arial" charset="0"/>
              </a:rPr>
              <a:t>properties</a:t>
            </a:r>
            <a:endParaRPr lang="fr-FR" sz="1200" dirty="0">
              <a:solidFill>
                <a:srgbClr val="5F5F5F">
                  <a:lumMod val="75000"/>
                </a:srgbClr>
              </a:solidFill>
              <a:latin typeface="Arial"/>
              <a:cs typeface="Arial" charset="0"/>
            </a:endParaRPr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C3790F48-171D-4B73-A99A-7AE965526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3733800" cy="3200399"/>
          </a:xfrm>
        </p:spPr>
        <p:txBody>
          <a:bodyPr>
            <a:normAutofit/>
          </a:bodyPr>
          <a:lstStyle/>
          <a:p>
            <a:pPr marL="266700" indent="-266700">
              <a:spcBef>
                <a:spcPts val="600"/>
              </a:spcBef>
              <a:spcAft>
                <a:spcPts val="1200"/>
              </a:spcAft>
            </a:pPr>
            <a:r>
              <a:rPr lang="en-GB" dirty="0"/>
              <a:t>Design steps</a:t>
            </a:r>
          </a:p>
          <a:p>
            <a:pPr lvl="1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dirty="0"/>
              <a:t>Y-Junction circulator sizing</a:t>
            </a:r>
          </a:p>
          <a:p>
            <a:pPr lvl="1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dirty="0"/>
              <a:t>SMD transition design</a:t>
            </a:r>
          </a:p>
          <a:p>
            <a:pPr lvl="1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dirty="0"/>
              <a:t>Complete SMD circulator simulation</a:t>
            </a:r>
          </a:p>
        </p:txBody>
      </p:sp>
    </p:spTree>
    <p:extLst>
      <p:ext uri="{BB962C8B-B14F-4D97-AF65-F5344CB8AC3E}">
        <p14:creationId xmlns:p14="http://schemas.microsoft.com/office/powerpoint/2010/main" val="1003085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A2E7C6B-965B-449F-9D97-A4B20C6D3E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tabLst>
                <a:tab pos="4927600" algn="r"/>
              </a:tabLst>
              <a:defRPr/>
            </a:pPr>
            <a:fld id="{E8DF1434-D3D2-45E0-898B-14DD00B02A28}" type="datetime1">
              <a:rPr lang="fr-FR" smtClean="0"/>
              <a:pPr algn="r">
                <a:tabLst>
                  <a:tab pos="4927600" algn="r"/>
                </a:tabLst>
                <a:defRPr/>
              </a:pPr>
              <a:t>15/10/2024</a:t>
            </a:fld>
            <a:r>
              <a:rPr lang="fr-FR"/>
              <a:t> - </a:t>
            </a:r>
            <a:fld id="{941206D8-E9F2-42A5-86EC-EE72095DCE6F}" type="slidenum">
              <a:rPr lang="fr-FR" smtClean="0"/>
              <a:pPr algn="r">
                <a:tabLst>
                  <a:tab pos="4927600" algn="r"/>
                </a:tabLst>
                <a:defRPr/>
              </a:pPr>
              <a:t>9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78CEE1F-C8B8-48AD-972A-E81614E01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Circulator Design – Simulation setup</a:t>
            </a:r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A2D9F4A-8DA7-47AF-90BF-0C08261EE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276599"/>
          </a:xfrm>
        </p:spPr>
        <p:txBody>
          <a:bodyPr>
            <a:normAutofit/>
          </a:bodyPr>
          <a:lstStyle/>
          <a:p>
            <a:pPr marL="0" indent="0">
              <a:spcAft>
                <a:spcPts val="19800"/>
              </a:spcAft>
              <a:buNone/>
            </a:pPr>
            <a:r>
              <a:rPr lang="en-US" sz="1800" dirty="0"/>
              <a:t>EM Ansys HFSS™ linked to the Magnetostatic solver Ansys Maxwell3D™</a:t>
            </a:r>
          </a:p>
          <a:p>
            <a:pPr marL="266700" indent="-266700">
              <a:buBlip>
                <a:blip r:embed="rId2"/>
              </a:buBlip>
            </a:pPr>
            <a:r>
              <a:rPr lang="en-US" sz="1800" dirty="0"/>
              <a:t>Internal magnetic field inhomogeneity is taken into account in the HFSS simulation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A5DCD965-291D-486A-ADB6-5E9ED7E8ACBD}"/>
              </a:ext>
            </a:extLst>
          </p:cNvPr>
          <p:cNvGrpSpPr/>
          <p:nvPr/>
        </p:nvGrpSpPr>
        <p:grpSpPr>
          <a:xfrm>
            <a:off x="10210800" y="1818263"/>
            <a:ext cx="8405084" cy="2963287"/>
            <a:chOff x="369456" y="2244101"/>
            <a:chExt cx="8405084" cy="2963287"/>
          </a:xfrm>
        </p:grpSpPr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8FBC9985-9DCC-44FC-8011-EF919CBDD2B8}"/>
                </a:ext>
              </a:extLst>
            </p:cNvPr>
            <p:cNvGrpSpPr/>
            <p:nvPr/>
          </p:nvGrpSpPr>
          <p:grpSpPr>
            <a:xfrm>
              <a:off x="369456" y="2244101"/>
              <a:ext cx="2875533" cy="2963287"/>
              <a:chOff x="212437" y="1994719"/>
              <a:chExt cx="2875533" cy="2963287"/>
            </a:xfrm>
          </p:grpSpPr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CD89BD53-DAE2-4DB6-B592-A7FFCDAB5693}"/>
                  </a:ext>
                </a:extLst>
              </p:cNvPr>
              <p:cNvSpPr txBox="1"/>
              <p:nvPr/>
            </p:nvSpPr>
            <p:spPr>
              <a:xfrm>
                <a:off x="212437" y="1994719"/>
                <a:ext cx="2875533" cy="2963287"/>
              </a:xfrm>
              <a:prstGeom prst="roundRect">
                <a:avLst>
                  <a:gd name="adj" fmla="val 9758"/>
                </a:avLst>
              </a:prstGeom>
              <a:ln>
                <a:solidFill>
                  <a:srgbClr val="000099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rgbClr val="000099"/>
                    </a:solidFill>
                  </a:rPr>
                  <a:t>Maxwell3D™ Simulation</a:t>
                </a:r>
              </a:p>
              <a:p>
                <a:endParaRPr lang="en-GB" sz="1600" dirty="0">
                  <a:solidFill>
                    <a:srgbClr val="000099"/>
                  </a:solidFill>
                </a:endParaRPr>
              </a:p>
              <a:p>
                <a:endParaRPr lang="en-GB" sz="1600" dirty="0">
                  <a:solidFill>
                    <a:srgbClr val="000099"/>
                  </a:solidFill>
                </a:endParaRPr>
              </a:p>
              <a:p>
                <a:endParaRPr lang="en-GB" sz="1600" dirty="0">
                  <a:solidFill>
                    <a:srgbClr val="000099"/>
                  </a:solidFill>
                </a:endParaRPr>
              </a:p>
              <a:p>
                <a:endParaRPr lang="en-GB" sz="1600" dirty="0">
                  <a:solidFill>
                    <a:srgbClr val="000099"/>
                  </a:solidFill>
                </a:endParaRPr>
              </a:p>
              <a:p>
                <a:endParaRPr lang="en-GB" sz="1600" dirty="0">
                  <a:solidFill>
                    <a:srgbClr val="000099"/>
                  </a:solidFill>
                </a:endParaRPr>
              </a:p>
              <a:p>
                <a:endParaRPr lang="en-GB" sz="1600" dirty="0">
                  <a:solidFill>
                    <a:srgbClr val="000099"/>
                  </a:solidFill>
                </a:endParaRPr>
              </a:p>
              <a:p>
                <a:endParaRPr lang="en-GB" sz="1600" dirty="0">
                  <a:solidFill>
                    <a:srgbClr val="000099"/>
                  </a:solidFill>
                </a:endParaRPr>
              </a:p>
              <a:p>
                <a:endParaRPr lang="en-GB" sz="1600" dirty="0">
                  <a:solidFill>
                    <a:srgbClr val="000099"/>
                  </a:solidFill>
                </a:endParaRPr>
              </a:p>
              <a:p>
                <a:pPr algn="ctr"/>
                <a:r>
                  <a:rPr lang="en-GB" sz="1600" dirty="0">
                    <a:solidFill>
                      <a:srgbClr val="000099"/>
                    </a:solidFill>
                  </a:rPr>
                  <a:t>Calculation of the internal static field in the ferrite</a:t>
                </a:r>
              </a:p>
            </p:txBody>
          </p:sp>
          <p:pic>
            <p:nvPicPr>
              <p:cNvPr id="31" name="Graphique 30">
                <a:extLst>
                  <a:ext uri="{FF2B5EF4-FFF2-40B4-BE49-F238E27FC236}">
                    <a16:creationId xmlns:a16="http://schemas.microsoft.com/office/drawing/2014/main" id="{EAFF37B3-308F-4822-BE53-915F23A31B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82116" y="2415766"/>
                <a:ext cx="1936173" cy="1842212"/>
              </a:xfrm>
              <a:prstGeom prst="rect">
                <a:avLst/>
              </a:prstGeom>
            </p:spPr>
          </p:pic>
        </p:grp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28E6922A-7DE6-4422-9482-960283517CE2}"/>
                </a:ext>
              </a:extLst>
            </p:cNvPr>
            <p:cNvGrpSpPr/>
            <p:nvPr/>
          </p:nvGrpSpPr>
          <p:grpSpPr>
            <a:xfrm>
              <a:off x="5899007" y="2244101"/>
              <a:ext cx="2875533" cy="2963287"/>
              <a:chOff x="5899007" y="2244101"/>
              <a:chExt cx="2875533" cy="2963287"/>
            </a:xfrm>
          </p:grpSpPr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11CBCFE0-28EB-4B4E-BB0E-C2A94E579FCA}"/>
                  </a:ext>
                </a:extLst>
              </p:cNvPr>
              <p:cNvSpPr txBox="1"/>
              <p:nvPr/>
            </p:nvSpPr>
            <p:spPr>
              <a:xfrm>
                <a:off x="5899007" y="2244101"/>
                <a:ext cx="2875533" cy="2963287"/>
              </a:xfrm>
              <a:prstGeom prst="roundRect">
                <a:avLst>
                  <a:gd name="adj" fmla="val 9758"/>
                </a:avLst>
              </a:prstGeom>
              <a:ln>
                <a:solidFill>
                  <a:srgbClr val="000099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rgbClr val="000099"/>
                    </a:solidFill>
                  </a:rPr>
                  <a:t>HFSS™ Simulation</a:t>
                </a:r>
              </a:p>
              <a:p>
                <a:endParaRPr lang="en-GB" sz="1600" dirty="0">
                  <a:solidFill>
                    <a:srgbClr val="000099"/>
                  </a:solidFill>
                </a:endParaRPr>
              </a:p>
              <a:p>
                <a:endParaRPr lang="en-GB" sz="1600" dirty="0">
                  <a:solidFill>
                    <a:srgbClr val="000099"/>
                  </a:solidFill>
                </a:endParaRPr>
              </a:p>
              <a:p>
                <a:endParaRPr lang="en-GB" sz="1600" dirty="0">
                  <a:solidFill>
                    <a:srgbClr val="000099"/>
                  </a:solidFill>
                </a:endParaRPr>
              </a:p>
              <a:p>
                <a:endParaRPr lang="en-GB" sz="1600" dirty="0">
                  <a:solidFill>
                    <a:srgbClr val="000099"/>
                  </a:solidFill>
                </a:endParaRPr>
              </a:p>
              <a:p>
                <a:endParaRPr lang="en-GB" sz="1600" dirty="0">
                  <a:solidFill>
                    <a:srgbClr val="000099"/>
                  </a:solidFill>
                </a:endParaRPr>
              </a:p>
              <a:p>
                <a:endParaRPr lang="en-GB" sz="1600" dirty="0">
                  <a:solidFill>
                    <a:srgbClr val="000099"/>
                  </a:solidFill>
                </a:endParaRPr>
              </a:p>
              <a:p>
                <a:endParaRPr lang="en-GB" sz="1600" dirty="0">
                  <a:solidFill>
                    <a:srgbClr val="000099"/>
                  </a:solidFill>
                </a:endParaRPr>
              </a:p>
              <a:p>
                <a:endParaRPr lang="en-GB" sz="1600" dirty="0">
                  <a:solidFill>
                    <a:srgbClr val="000099"/>
                  </a:solidFill>
                </a:endParaRPr>
              </a:p>
              <a:p>
                <a:pPr algn="ctr"/>
                <a:r>
                  <a:rPr lang="en-GB" sz="1600" dirty="0">
                    <a:solidFill>
                      <a:srgbClr val="000099"/>
                    </a:solidFill>
                  </a:rPr>
                  <a:t>Calculation of the EM field propagation</a:t>
                </a:r>
              </a:p>
            </p:txBody>
          </p:sp>
          <p:pic>
            <p:nvPicPr>
              <p:cNvPr id="29" name="Graphique 28">
                <a:extLst>
                  <a:ext uri="{FF2B5EF4-FFF2-40B4-BE49-F238E27FC236}">
                    <a16:creationId xmlns:a16="http://schemas.microsoft.com/office/drawing/2014/main" id="{65B3C9D9-10FB-4CD4-854F-AF66DF7320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056743" y="2862630"/>
                <a:ext cx="2560059" cy="1447247"/>
              </a:xfrm>
              <a:prstGeom prst="rect">
                <a:avLst/>
              </a:prstGeom>
            </p:spPr>
          </p:pic>
        </p:grp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32C9093E-EF36-48B4-8A03-6BBF5BE17674}"/>
                </a:ext>
              </a:extLst>
            </p:cNvPr>
            <p:cNvGrpSpPr/>
            <p:nvPr/>
          </p:nvGrpSpPr>
          <p:grpSpPr>
            <a:xfrm>
              <a:off x="3334327" y="2857069"/>
              <a:ext cx="2484582" cy="1817400"/>
              <a:chOff x="3334327" y="2857069"/>
              <a:chExt cx="2484582" cy="1817400"/>
            </a:xfrm>
          </p:grpSpPr>
          <p:cxnSp>
            <p:nvCxnSpPr>
              <p:cNvPr id="25" name="Connecteur droit avec flèche 24">
                <a:extLst>
                  <a:ext uri="{FF2B5EF4-FFF2-40B4-BE49-F238E27FC236}">
                    <a16:creationId xmlns:a16="http://schemas.microsoft.com/office/drawing/2014/main" id="{ECC5E054-1776-4C6F-92F6-91D8584B109D}"/>
                  </a:ext>
                </a:extLst>
              </p:cNvPr>
              <p:cNvCxnSpPr/>
              <p:nvPr/>
            </p:nvCxnSpPr>
            <p:spPr bwMode="auto">
              <a:xfrm>
                <a:off x="3334327" y="3725744"/>
                <a:ext cx="2484582" cy="0"/>
              </a:xfrm>
              <a:prstGeom prst="straightConnector1">
                <a:avLst/>
              </a:prstGeom>
              <a:solidFill>
                <a:srgbClr val="9BE0E9"/>
              </a:solidFill>
              <a:ln w="152400" cap="flat" cmpd="dbl" algn="ctr">
                <a:solidFill>
                  <a:srgbClr val="000099"/>
                </a:solidFill>
                <a:prstDash val="solid"/>
                <a:round/>
                <a:headEnd type="none" w="med" len="med"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419D285B-BA82-445E-8968-549C6A27F7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14025" y="2857069"/>
                <a:ext cx="2315945" cy="729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>
                  <a:defRPr sz="1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indent="0" algn="ctr">
                  <a:spcBef>
                    <a:spcPts val="600"/>
                  </a:spcBef>
                  <a:buClr>
                    <a:schemeClr val="tx1"/>
                  </a:buClr>
                  <a:buSzPct val="70000"/>
                </a:pPr>
                <a:r>
                  <a:rPr lang="en-GB" altLang="fr-FR" sz="1400" dirty="0">
                    <a:solidFill>
                      <a:srgbClr val="000099"/>
                    </a:solidFill>
                  </a:rPr>
                  <a:t>Import of the static magnetic field map into HFSS</a:t>
                </a:r>
              </a:p>
            </p:txBody>
          </p:sp>
          <p:sp>
            <p:nvSpPr>
              <p:cNvPr id="27" name="Rectangle 3">
                <a:extLst>
                  <a:ext uri="{FF2B5EF4-FFF2-40B4-BE49-F238E27FC236}">
                    <a16:creationId xmlns:a16="http://schemas.microsoft.com/office/drawing/2014/main" id="{CFF87E93-D4E9-4ED4-9DC0-A69DDCC384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14024" y="3945285"/>
                <a:ext cx="2315945" cy="729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>
                  <a:defRPr sz="1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indent="0" algn="ctr">
                  <a:spcBef>
                    <a:spcPts val="600"/>
                  </a:spcBef>
                  <a:buClr>
                    <a:schemeClr val="tx1"/>
                  </a:buClr>
                  <a:buSzPct val="70000"/>
                </a:pPr>
                <a:r>
                  <a:rPr lang="en-GB" altLang="fr-FR" sz="1400" dirty="0">
                    <a:solidFill>
                      <a:srgbClr val="000099"/>
                    </a:solidFill>
                  </a:rPr>
                  <a:t>Calculation of the Polder tensors as a function of the local field strength</a:t>
                </a:r>
              </a:p>
            </p:txBody>
          </p:sp>
        </p:grpSp>
      </p:grpSp>
      <p:pic>
        <p:nvPicPr>
          <p:cNvPr id="32" name="Image 31">
            <a:extLst>
              <a:ext uri="{FF2B5EF4-FFF2-40B4-BE49-F238E27FC236}">
                <a16:creationId xmlns:a16="http://schemas.microsoft.com/office/drawing/2014/main" id="{BBB892A6-3A79-4978-874F-C881077CA4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0249" y="1597262"/>
            <a:ext cx="6803501" cy="241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572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bsticc">
  <a:themeElements>
    <a:clrScheme name="labsticc 12">
      <a:dk1>
        <a:srgbClr val="000066"/>
      </a:dk1>
      <a:lt1>
        <a:srgbClr val="FFFFFF"/>
      </a:lt1>
      <a:dk2>
        <a:srgbClr val="333399"/>
      </a:dk2>
      <a:lt2>
        <a:srgbClr val="1C1C1C"/>
      </a:lt2>
      <a:accent1>
        <a:srgbClr val="2AA9BA"/>
      </a:accent1>
      <a:accent2>
        <a:srgbClr val="5F5F5F"/>
      </a:accent2>
      <a:accent3>
        <a:srgbClr val="FFFFFF"/>
      </a:accent3>
      <a:accent4>
        <a:srgbClr val="000056"/>
      </a:accent4>
      <a:accent5>
        <a:srgbClr val="ACD1D9"/>
      </a:accent5>
      <a:accent6>
        <a:srgbClr val="555555"/>
      </a:accent6>
      <a:hlink>
        <a:srgbClr val="00CCFF"/>
      </a:hlink>
      <a:folHlink>
        <a:srgbClr val="000099"/>
      </a:folHlink>
    </a:clrScheme>
    <a:fontScheme name="labsticc">
      <a:majorFont>
        <a:latin typeface="Levenim MT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BE0E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BE0E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  <a:txDef>
      <a:spPr bwMode="auto">
        <a:noFill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algn="l">
          <a:defRPr sz="2000" b="0" kern="0" dirty="0" smtClean="0">
            <a:solidFill>
              <a:schemeClr val="tx2">
                <a:lumMod val="75000"/>
              </a:schemeClr>
            </a:solidFill>
          </a:defRPr>
        </a:defPPr>
      </a:lstStyle>
    </a:txDef>
  </a:objectDefaults>
  <a:extraClrSchemeLst>
    <a:extraClrScheme>
      <a:clrScheme name="labsticc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bsticc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bsticc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sticc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sticc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sticc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sticc 7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A1A1A1"/>
        </a:accent6>
        <a:hlink>
          <a:srgbClr val="00CCFF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sticc 8">
        <a:dk1>
          <a:srgbClr val="000066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B2B2B2"/>
        </a:accent2>
        <a:accent3>
          <a:srgbClr val="FFFFFF"/>
        </a:accent3>
        <a:accent4>
          <a:srgbClr val="000056"/>
        </a:accent4>
        <a:accent5>
          <a:srgbClr val="AAEFD1"/>
        </a:accent5>
        <a:accent6>
          <a:srgbClr val="A1A1A1"/>
        </a:accent6>
        <a:hlink>
          <a:srgbClr val="00CCFF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sticc 9">
        <a:dk1>
          <a:srgbClr val="000066"/>
        </a:dk1>
        <a:lt1>
          <a:srgbClr val="FFFFFF"/>
        </a:lt1>
        <a:dk2>
          <a:srgbClr val="333399"/>
        </a:dk2>
        <a:lt2>
          <a:srgbClr val="1C1C1C"/>
        </a:lt2>
        <a:accent1>
          <a:srgbClr val="2AA9BA"/>
        </a:accent1>
        <a:accent2>
          <a:srgbClr val="B2B2B2"/>
        </a:accent2>
        <a:accent3>
          <a:srgbClr val="FFFFFF"/>
        </a:accent3>
        <a:accent4>
          <a:srgbClr val="000056"/>
        </a:accent4>
        <a:accent5>
          <a:srgbClr val="ACD1D9"/>
        </a:accent5>
        <a:accent6>
          <a:srgbClr val="A1A1A1"/>
        </a:accent6>
        <a:hlink>
          <a:srgbClr val="00CCFF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sticc 10">
        <a:dk1>
          <a:srgbClr val="000066"/>
        </a:dk1>
        <a:lt1>
          <a:srgbClr val="DDDDDD"/>
        </a:lt1>
        <a:dk2>
          <a:srgbClr val="333399"/>
        </a:dk2>
        <a:lt2>
          <a:srgbClr val="1C1C1C"/>
        </a:lt2>
        <a:accent1>
          <a:srgbClr val="2AA9BA"/>
        </a:accent1>
        <a:accent2>
          <a:srgbClr val="B2B2B2"/>
        </a:accent2>
        <a:accent3>
          <a:srgbClr val="EBEBEB"/>
        </a:accent3>
        <a:accent4>
          <a:srgbClr val="000056"/>
        </a:accent4>
        <a:accent5>
          <a:srgbClr val="ACD1D9"/>
        </a:accent5>
        <a:accent6>
          <a:srgbClr val="A1A1A1"/>
        </a:accent6>
        <a:hlink>
          <a:srgbClr val="00CCFF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sticc 11">
        <a:dk1>
          <a:srgbClr val="000066"/>
        </a:dk1>
        <a:lt1>
          <a:srgbClr val="DDDDDD"/>
        </a:lt1>
        <a:dk2>
          <a:srgbClr val="333399"/>
        </a:dk2>
        <a:lt2>
          <a:srgbClr val="1C1C1C"/>
        </a:lt2>
        <a:accent1>
          <a:srgbClr val="2AA9BA"/>
        </a:accent1>
        <a:accent2>
          <a:srgbClr val="5F5F5F"/>
        </a:accent2>
        <a:accent3>
          <a:srgbClr val="EBEBEB"/>
        </a:accent3>
        <a:accent4>
          <a:srgbClr val="000056"/>
        </a:accent4>
        <a:accent5>
          <a:srgbClr val="ACD1D9"/>
        </a:accent5>
        <a:accent6>
          <a:srgbClr val="555555"/>
        </a:accent6>
        <a:hlink>
          <a:srgbClr val="00CCFF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sticc 12">
        <a:dk1>
          <a:srgbClr val="000066"/>
        </a:dk1>
        <a:lt1>
          <a:srgbClr val="FFFFFF"/>
        </a:lt1>
        <a:dk2>
          <a:srgbClr val="333399"/>
        </a:dk2>
        <a:lt2>
          <a:srgbClr val="1C1C1C"/>
        </a:lt2>
        <a:accent1>
          <a:srgbClr val="2AA9BA"/>
        </a:accent1>
        <a:accent2>
          <a:srgbClr val="5F5F5F"/>
        </a:accent2>
        <a:accent3>
          <a:srgbClr val="FFFFFF"/>
        </a:accent3>
        <a:accent4>
          <a:srgbClr val="000056"/>
        </a:accent4>
        <a:accent5>
          <a:srgbClr val="ACD1D9"/>
        </a:accent5>
        <a:accent6>
          <a:srgbClr val="555555"/>
        </a:accent6>
        <a:hlink>
          <a:srgbClr val="00CCFF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labsticc">
  <a:themeElements>
    <a:clrScheme name="labsticc 12">
      <a:dk1>
        <a:srgbClr val="000066"/>
      </a:dk1>
      <a:lt1>
        <a:srgbClr val="FFFFFF"/>
      </a:lt1>
      <a:dk2>
        <a:srgbClr val="333399"/>
      </a:dk2>
      <a:lt2>
        <a:srgbClr val="1C1C1C"/>
      </a:lt2>
      <a:accent1>
        <a:srgbClr val="2AA9BA"/>
      </a:accent1>
      <a:accent2>
        <a:srgbClr val="5F5F5F"/>
      </a:accent2>
      <a:accent3>
        <a:srgbClr val="FFFFFF"/>
      </a:accent3>
      <a:accent4>
        <a:srgbClr val="000056"/>
      </a:accent4>
      <a:accent5>
        <a:srgbClr val="ACD1D9"/>
      </a:accent5>
      <a:accent6>
        <a:srgbClr val="555555"/>
      </a:accent6>
      <a:hlink>
        <a:srgbClr val="00CCFF"/>
      </a:hlink>
      <a:folHlink>
        <a:srgbClr val="000099"/>
      </a:folHlink>
    </a:clrScheme>
    <a:fontScheme name="labsticc">
      <a:majorFont>
        <a:latin typeface="Levenim MT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BE0E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BE0E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labsticc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bsticc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bsticc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sticc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sticc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sticc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sticc 7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A1A1A1"/>
        </a:accent6>
        <a:hlink>
          <a:srgbClr val="00CCFF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sticc 8">
        <a:dk1>
          <a:srgbClr val="000066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B2B2B2"/>
        </a:accent2>
        <a:accent3>
          <a:srgbClr val="FFFFFF"/>
        </a:accent3>
        <a:accent4>
          <a:srgbClr val="000056"/>
        </a:accent4>
        <a:accent5>
          <a:srgbClr val="AAEFD1"/>
        </a:accent5>
        <a:accent6>
          <a:srgbClr val="A1A1A1"/>
        </a:accent6>
        <a:hlink>
          <a:srgbClr val="00CCFF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sticc 9">
        <a:dk1>
          <a:srgbClr val="000066"/>
        </a:dk1>
        <a:lt1>
          <a:srgbClr val="FFFFFF"/>
        </a:lt1>
        <a:dk2>
          <a:srgbClr val="333399"/>
        </a:dk2>
        <a:lt2>
          <a:srgbClr val="1C1C1C"/>
        </a:lt2>
        <a:accent1>
          <a:srgbClr val="2AA9BA"/>
        </a:accent1>
        <a:accent2>
          <a:srgbClr val="B2B2B2"/>
        </a:accent2>
        <a:accent3>
          <a:srgbClr val="FFFFFF"/>
        </a:accent3>
        <a:accent4>
          <a:srgbClr val="000056"/>
        </a:accent4>
        <a:accent5>
          <a:srgbClr val="ACD1D9"/>
        </a:accent5>
        <a:accent6>
          <a:srgbClr val="A1A1A1"/>
        </a:accent6>
        <a:hlink>
          <a:srgbClr val="00CCFF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sticc 10">
        <a:dk1>
          <a:srgbClr val="000066"/>
        </a:dk1>
        <a:lt1>
          <a:srgbClr val="DDDDDD"/>
        </a:lt1>
        <a:dk2>
          <a:srgbClr val="333399"/>
        </a:dk2>
        <a:lt2>
          <a:srgbClr val="1C1C1C"/>
        </a:lt2>
        <a:accent1>
          <a:srgbClr val="2AA9BA"/>
        </a:accent1>
        <a:accent2>
          <a:srgbClr val="B2B2B2"/>
        </a:accent2>
        <a:accent3>
          <a:srgbClr val="EBEBEB"/>
        </a:accent3>
        <a:accent4>
          <a:srgbClr val="000056"/>
        </a:accent4>
        <a:accent5>
          <a:srgbClr val="ACD1D9"/>
        </a:accent5>
        <a:accent6>
          <a:srgbClr val="A1A1A1"/>
        </a:accent6>
        <a:hlink>
          <a:srgbClr val="00CCFF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sticc 11">
        <a:dk1>
          <a:srgbClr val="000066"/>
        </a:dk1>
        <a:lt1>
          <a:srgbClr val="DDDDDD"/>
        </a:lt1>
        <a:dk2>
          <a:srgbClr val="333399"/>
        </a:dk2>
        <a:lt2>
          <a:srgbClr val="1C1C1C"/>
        </a:lt2>
        <a:accent1>
          <a:srgbClr val="2AA9BA"/>
        </a:accent1>
        <a:accent2>
          <a:srgbClr val="5F5F5F"/>
        </a:accent2>
        <a:accent3>
          <a:srgbClr val="EBEBEB"/>
        </a:accent3>
        <a:accent4>
          <a:srgbClr val="000056"/>
        </a:accent4>
        <a:accent5>
          <a:srgbClr val="ACD1D9"/>
        </a:accent5>
        <a:accent6>
          <a:srgbClr val="555555"/>
        </a:accent6>
        <a:hlink>
          <a:srgbClr val="00CCFF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sticc 12">
        <a:dk1>
          <a:srgbClr val="000066"/>
        </a:dk1>
        <a:lt1>
          <a:srgbClr val="FFFFFF"/>
        </a:lt1>
        <a:dk2>
          <a:srgbClr val="333399"/>
        </a:dk2>
        <a:lt2>
          <a:srgbClr val="1C1C1C"/>
        </a:lt2>
        <a:accent1>
          <a:srgbClr val="2AA9BA"/>
        </a:accent1>
        <a:accent2>
          <a:srgbClr val="5F5F5F"/>
        </a:accent2>
        <a:accent3>
          <a:srgbClr val="FFFFFF"/>
        </a:accent3>
        <a:accent4>
          <a:srgbClr val="000056"/>
        </a:accent4>
        <a:accent5>
          <a:srgbClr val="ACD1D9"/>
        </a:accent5>
        <a:accent6>
          <a:srgbClr val="555555"/>
        </a:accent6>
        <a:hlink>
          <a:srgbClr val="00CCFF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labsticc">
  <a:themeElements>
    <a:clrScheme name="labsticc 12">
      <a:dk1>
        <a:srgbClr val="000066"/>
      </a:dk1>
      <a:lt1>
        <a:srgbClr val="FFFFFF"/>
      </a:lt1>
      <a:dk2>
        <a:srgbClr val="333399"/>
      </a:dk2>
      <a:lt2>
        <a:srgbClr val="1C1C1C"/>
      </a:lt2>
      <a:accent1>
        <a:srgbClr val="2AA9BA"/>
      </a:accent1>
      <a:accent2>
        <a:srgbClr val="5F5F5F"/>
      </a:accent2>
      <a:accent3>
        <a:srgbClr val="FFFFFF"/>
      </a:accent3>
      <a:accent4>
        <a:srgbClr val="000056"/>
      </a:accent4>
      <a:accent5>
        <a:srgbClr val="ACD1D9"/>
      </a:accent5>
      <a:accent6>
        <a:srgbClr val="555555"/>
      </a:accent6>
      <a:hlink>
        <a:srgbClr val="00CCFF"/>
      </a:hlink>
      <a:folHlink>
        <a:srgbClr val="000099"/>
      </a:folHlink>
    </a:clrScheme>
    <a:fontScheme name="labsticc">
      <a:majorFont>
        <a:latin typeface="Levenim MT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BE0E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BE0E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  <a:txDef>
      <a:spPr bwMode="auto">
        <a:noFill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algn="l">
          <a:defRPr sz="2000" b="0" kern="0" dirty="0" smtClean="0">
            <a:solidFill>
              <a:schemeClr val="tx2">
                <a:lumMod val="75000"/>
              </a:schemeClr>
            </a:solidFill>
          </a:defRPr>
        </a:defPPr>
      </a:lstStyle>
    </a:txDef>
  </a:objectDefaults>
  <a:extraClrSchemeLst>
    <a:extraClrScheme>
      <a:clrScheme name="labsticc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bsticc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bsticc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sticc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sticc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sticc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sticc 7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A1A1A1"/>
        </a:accent6>
        <a:hlink>
          <a:srgbClr val="00CCFF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sticc 8">
        <a:dk1>
          <a:srgbClr val="000066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B2B2B2"/>
        </a:accent2>
        <a:accent3>
          <a:srgbClr val="FFFFFF"/>
        </a:accent3>
        <a:accent4>
          <a:srgbClr val="000056"/>
        </a:accent4>
        <a:accent5>
          <a:srgbClr val="AAEFD1"/>
        </a:accent5>
        <a:accent6>
          <a:srgbClr val="A1A1A1"/>
        </a:accent6>
        <a:hlink>
          <a:srgbClr val="00CCFF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sticc 9">
        <a:dk1>
          <a:srgbClr val="000066"/>
        </a:dk1>
        <a:lt1>
          <a:srgbClr val="FFFFFF"/>
        </a:lt1>
        <a:dk2>
          <a:srgbClr val="333399"/>
        </a:dk2>
        <a:lt2>
          <a:srgbClr val="1C1C1C"/>
        </a:lt2>
        <a:accent1>
          <a:srgbClr val="2AA9BA"/>
        </a:accent1>
        <a:accent2>
          <a:srgbClr val="B2B2B2"/>
        </a:accent2>
        <a:accent3>
          <a:srgbClr val="FFFFFF"/>
        </a:accent3>
        <a:accent4>
          <a:srgbClr val="000056"/>
        </a:accent4>
        <a:accent5>
          <a:srgbClr val="ACD1D9"/>
        </a:accent5>
        <a:accent6>
          <a:srgbClr val="A1A1A1"/>
        </a:accent6>
        <a:hlink>
          <a:srgbClr val="00CCFF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sticc 10">
        <a:dk1>
          <a:srgbClr val="000066"/>
        </a:dk1>
        <a:lt1>
          <a:srgbClr val="DDDDDD"/>
        </a:lt1>
        <a:dk2>
          <a:srgbClr val="333399"/>
        </a:dk2>
        <a:lt2>
          <a:srgbClr val="1C1C1C"/>
        </a:lt2>
        <a:accent1>
          <a:srgbClr val="2AA9BA"/>
        </a:accent1>
        <a:accent2>
          <a:srgbClr val="B2B2B2"/>
        </a:accent2>
        <a:accent3>
          <a:srgbClr val="EBEBEB"/>
        </a:accent3>
        <a:accent4>
          <a:srgbClr val="000056"/>
        </a:accent4>
        <a:accent5>
          <a:srgbClr val="ACD1D9"/>
        </a:accent5>
        <a:accent6>
          <a:srgbClr val="A1A1A1"/>
        </a:accent6>
        <a:hlink>
          <a:srgbClr val="00CCFF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sticc 11">
        <a:dk1>
          <a:srgbClr val="000066"/>
        </a:dk1>
        <a:lt1>
          <a:srgbClr val="DDDDDD"/>
        </a:lt1>
        <a:dk2>
          <a:srgbClr val="333399"/>
        </a:dk2>
        <a:lt2>
          <a:srgbClr val="1C1C1C"/>
        </a:lt2>
        <a:accent1>
          <a:srgbClr val="2AA9BA"/>
        </a:accent1>
        <a:accent2>
          <a:srgbClr val="5F5F5F"/>
        </a:accent2>
        <a:accent3>
          <a:srgbClr val="EBEBEB"/>
        </a:accent3>
        <a:accent4>
          <a:srgbClr val="000056"/>
        </a:accent4>
        <a:accent5>
          <a:srgbClr val="ACD1D9"/>
        </a:accent5>
        <a:accent6>
          <a:srgbClr val="555555"/>
        </a:accent6>
        <a:hlink>
          <a:srgbClr val="00CCFF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sticc 12">
        <a:dk1>
          <a:srgbClr val="000066"/>
        </a:dk1>
        <a:lt1>
          <a:srgbClr val="FFFFFF"/>
        </a:lt1>
        <a:dk2>
          <a:srgbClr val="333399"/>
        </a:dk2>
        <a:lt2>
          <a:srgbClr val="1C1C1C"/>
        </a:lt2>
        <a:accent1>
          <a:srgbClr val="2AA9BA"/>
        </a:accent1>
        <a:accent2>
          <a:srgbClr val="5F5F5F"/>
        </a:accent2>
        <a:accent3>
          <a:srgbClr val="FFFFFF"/>
        </a:accent3>
        <a:accent4>
          <a:srgbClr val="000056"/>
        </a:accent4>
        <a:accent5>
          <a:srgbClr val="ACD1D9"/>
        </a:accent5>
        <a:accent6>
          <a:srgbClr val="555555"/>
        </a:accent6>
        <a:hlink>
          <a:srgbClr val="00CCFF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labsticc">
  <a:themeElements>
    <a:clrScheme name="labsticc 12">
      <a:dk1>
        <a:srgbClr val="000066"/>
      </a:dk1>
      <a:lt1>
        <a:srgbClr val="FFFFFF"/>
      </a:lt1>
      <a:dk2>
        <a:srgbClr val="333399"/>
      </a:dk2>
      <a:lt2>
        <a:srgbClr val="1C1C1C"/>
      </a:lt2>
      <a:accent1>
        <a:srgbClr val="2AA9BA"/>
      </a:accent1>
      <a:accent2>
        <a:srgbClr val="5F5F5F"/>
      </a:accent2>
      <a:accent3>
        <a:srgbClr val="FFFFFF"/>
      </a:accent3>
      <a:accent4>
        <a:srgbClr val="000056"/>
      </a:accent4>
      <a:accent5>
        <a:srgbClr val="ACD1D9"/>
      </a:accent5>
      <a:accent6>
        <a:srgbClr val="555555"/>
      </a:accent6>
      <a:hlink>
        <a:srgbClr val="00CCFF"/>
      </a:hlink>
      <a:folHlink>
        <a:srgbClr val="000099"/>
      </a:folHlink>
    </a:clrScheme>
    <a:fontScheme name="labsticc">
      <a:majorFont>
        <a:latin typeface="Levenim MT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BE0E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BE0E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  <a:txDef>
      <a:spPr bwMode="auto">
        <a:noFill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algn="l">
          <a:defRPr sz="2000" b="0" kern="0" dirty="0" smtClean="0">
            <a:solidFill>
              <a:schemeClr val="tx2">
                <a:lumMod val="75000"/>
              </a:schemeClr>
            </a:solidFill>
          </a:defRPr>
        </a:defPPr>
      </a:lstStyle>
    </a:txDef>
  </a:objectDefaults>
  <a:extraClrSchemeLst>
    <a:extraClrScheme>
      <a:clrScheme name="labsticc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bsticc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bsticc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sticc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sticc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sticc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sticc 7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A1A1A1"/>
        </a:accent6>
        <a:hlink>
          <a:srgbClr val="00CCFF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sticc 8">
        <a:dk1>
          <a:srgbClr val="000066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B2B2B2"/>
        </a:accent2>
        <a:accent3>
          <a:srgbClr val="FFFFFF"/>
        </a:accent3>
        <a:accent4>
          <a:srgbClr val="000056"/>
        </a:accent4>
        <a:accent5>
          <a:srgbClr val="AAEFD1"/>
        </a:accent5>
        <a:accent6>
          <a:srgbClr val="A1A1A1"/>
        </a:accent6>
        <a:hlink>
          <a:srgbClr val="00CCFF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sticc 9">
        <a:dk1>
          <a:srgbClr val="000066"/>
        </a:dk1>
        <a:lt1>
          <a:srgbClr val="FFFFFF"/>
        </a:lt1>
        <a:dk2>
          <a:srgbClr val="333399"/>
        </a:dk2>
        <a:lt2>
          <a:srgbClr val="1C1C1C"/>
        </a:lt2>
        <a:accent1>
          <a:srgbClr val="2AA9BA"/>
        </a:accent1>
        <a:accent2>
          <a:srgbClr val="B2B2B2"/>
        </a:accent2>
        <a:accent3>
          <a:srgbClr val="FFFFFF"/>
        </a:accent3>
        <a:accent4>
          <a:srgbClr val="000056"/>
        </a:accent4>
        <a:accent5>
          <a:srgbClr val="ACD1D9"/>
        </a:accent5>
        <a:accent6>
          <a:srgbClr val="A1A1A1"/>
        </a:accent6>
        <a:hlink>
          <a:srgbClr val="00CCFF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sticc 10">
        <a:dk1>
          <a:srgbClr val="000066"/>
        </a:dk1>
        <a:lt1>
          <a:srgbClr val="DDDDDD"/>
        </a:lt1>
        <a:dk2>
          <a:srgbClr val="333399"/>
        </a:dk2>
        <a:lt2>
          <a:srgbClr val="1C1C1C"/>
        </a:lt2>
        <a:accent1>
          <a:srgbClr val="2AA9BA"/>
        </a:accent1>
        <a:accent2>
          <a:srgbClr val="B2B2B2"/>
        </a:accent2>
        <a:accent3>
          <a:srgbClr val="EBEBEB"/>
        </a:accent3>
        <a:accent4>
          <a:srgbClr val="000056"/>
        </a:accent4>
        <a:accent5>
          <a:srgbClr val="ACD1D9"/>
        </a:accent5>
        <a:accent6>
          <a:srgbClr val="A1A1A1"/>
        </a:accent6>
        <a:hlink>
          <a:srgbClr val="00CCFF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sticc 11">
        <a:dk1>
          <a:srgbClr val="000066"/>
        </a:dk1>
        <a:lt1>
          <a:srgbClr val="DDDDDD"/>
        </a:lt1>
        <a:dk2>
          <a:srgbClr val="333399"/>
        </a:dk2>
        <a:lt2>
          <a:srgbClr val="1C1C1C"/>
        </a:lt2>
        <a:accent1>
          <a:srgbClr val="2AA9BA"/>
        </a:accent1>
        <a:accent2>
          <a:srgbClr val="5F5F5F"/>
        </a:accent2>
        <a:accent3>
          <a:srgbClr val="EBEBEB"/>
        </a:accent3>
        <a:accent4>
          <a:srgbClr val="000056"/>
        </a:accent4>
        <a:accent5>
          <a:srgbClr val="ACD1D9"/>
        </a:accent5>
        <a:accent6>
          <a:srgbClr val="555555"/>
        </a:accent6>
        <a:hlink>
          <a:srgbClr val="00CCFF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sticc 12">
        <a:dk1>
          <a:srgbClr val="000066"/>
        </a:dk1>
        <a:lt1>
          <a:srgbClr val="FFFFFF"/>
        </a:lt1>
        <a:dk2>
          <a:srgbClr val="333399"/>
        </a:dk2>
        <a:lt2>
          <a:srgbClr val="1C1C1C"/>
        </a:lt2>
        <a:accent1>
          <a:srgbClr val="2AA9BA"/>
        </a:accent1>
        <a:accent2>
          <a:srgbClr val="5F5F5F"/>
        </a:accent2>
        <a:accent3>
          <a:srgbClr val="FFFFFF"/>
        </a:accent3>
        <a:accent4>
          <a:srgbClr val="000056"/>
        </a:accent4>
        <a:accent5>
          <a:srgbClr val="ACD1D9"/>
        </a:accent5>
        <a:accent6>
          <a:srgbClr val="555555"/>
        </a:accent6>
        <a:hlink>
          <a:srgbClr val="00CCFF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labsticc">
  <a:themeElements>
    <a:clrScheme name="labsticc 12">
      <a:dk1>
        <a:srgbClr val="000066"/>
      </a:dk1>
      <a:lt1>
        <a:srgbClr val="FFFFFF"/>
      </a:lt1>
      <a:dk2>
        <a:srgbClr val="333399"/>
      </a:dk2>
      <a:lt2>
        <a:srgbClr val="1C1C1C"/>
      </a:lt2>
      <a:accent1>
        <a:srgbClr val="2AA9BA"/>
      </a:accent1>
      <a:accent2>
        <a:srgbClr val="5F5F5F"/>
      </a:accent2>
      <a:accent3>
        <a:srgbClr val="FFFFFF"/>
      </a:accent3>
      <a:accent4>
        <a:srgbClr val="000056"/>
      </a:accent4>
      <a:accent5>
        <a:srgbClr val="ACD1D9"/>
      </a:accent5>
      <a:accent6>
        <a:srgbClr val="555555"/>
      </a:accent6>
      <a:hlink>
        <a:srgbClr val="00CCFF"/>
      </a:hlink>
      <a:folHlink>
        <a:srgbClr val="000099"/>
      </a:folHlink>
    </a:clrScheme>
    <a:fontScheme name="labsticc">
      <a:majorFont>
        <a:latin typeface="Levenim MT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BE0E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BE0E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  <a:txDef>
      <a:spPr bwMode="auto">
        <a:noFill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algn="l">
          <a:defRPr sz="2000" b="0" kern="0" dirty="0" smtClean="0">
            <a:solidFill>
              <a:schemeClr val="tx2">
                <a:lumMod val="75000"/>
              </a:schemeClr>
            </a:solidFill>
          </a:defRPr>
        </a:defPPr>
      </a:lstStyle>
    </a:txDef>
  </a:objectDefaults>
  <a:extraClrSchemeLst>
    <a:extraClrScheme>
      <a:clrScheme name="labsticc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bsticc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bsticc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sticc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sticc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sticc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sticc 7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A1A1A1"/>
        </a:accent6>
        <a:hlink>
          <a:srgbClr val="00CCFF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sticc 8">
        <a:dk1>
          <a:srgbClr val="000066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B2B2B2"/>
        </a:accent2>
        <a:accent3>
          <a:srgbClr val="FFFFFF"/>
        </a:accent3>
        <a:accent4>
          <a:srgbClr val="000056"/>
        </a:accent4>
        <a:accent5>
          <a:srgbClr val="AAEFD1"/>
        </a:accent5>
        <a:accent6>
          <a:srgbClr val="A1A1A1"/>
        </a:accent6>
        <a:hlink>
          <a:srgbClr val="00CCFF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sticc 9">
        <a:dk1>
          <a:srgbClr val="000066"/>
        </a:dk1>
        <a:lt1>
          <a:srgbClr val="FFFFFF"/>
        </a:lt1>
        <a:dk2>
          <a:srgbClr val="333399"/>
        </a:dk2>
        <a:lt2>
          <a:srgbClr val="1C1C1C"/>
        </a:lt2>
        <a:accent1>
          <a:srgbClr val="2AA9BA"/>
        </a:accent1>
        <a:accent2>
          <a:srgbClr val="B2B2B2"/>
        </a:accent2>
        <a:accent3>
          <a:srgbClr val="FFFFFF"/>
        </a:accent3>
        <a:accent4>
          <a:srgbClr val="000056"/>
        </a:accent4>
        <a:accent5>
          <a:srgbClr val="ACD1D9"/>
        </a:accent5>
        <a:accent6>
          <a:srgbClr val="A1A1A1"/>
        </a:accent6>
        <a:hlink>
          <a:srgbClr val="00CCFF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sticc 10">
        <a:dk1>
          <a:srgbClr val="000066"/>
        </a:dk1>
        <a:lt1>
          <a:srgbClr val="DDDDDD"/>
        </a:lt1>
        <a:dk2>
          <a:srgbClr val="333399"/>
        </a:dk2>
        <a:lt2>
          <a:srgbClr val="1C1C1C"/>
        </a:lt2>
        <a:accent1>
          <a:srgbClr val="2AA9BA"/>
        </a:accent1>
        <a:accent2>
          <a:srgbClr val="B2B2B2"/>
        </a:accent2>
        <a:accent3>
          <a:srgbClr val="EBEBEB"/>
        </a:accent3>
        <a:accent4>
          <a:srgbClr val="000056"/>
        </a:accent4>
        <a:accent5>
          <a:srgbClr val="ACD1D9"/>
        </a:accent5>
        <a:accent6>
          <a:srgbClr val="A1A1A1"/>
        </a:accent6>
        <a:hlink>
          <a:srgbClr val="00CCFF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sticc 11">
        <a:dk1>
          <a:srgbClr val="000066"/>
        </a:dk1>
        <a:lt1>
          <a:srgbClr val="DDDDDD"/>
        </a:lt1>
        <a:dk2>
          <a:srgbClr val="333399"/>
        </a:dk2>
        <a:lt2>
          <a:srgbClr val="1C1C1C"/>
        </a:lt2>
        <a:accent1>
          <a:srgbClr val="2AA9BA"/>
        </a:accent1>
        <a:accent2>
          <a:srgbClr val="5F5F5F"/>
        </a:accent2>
        <a:accent3>
          <a:srgbClr val="EBEBEB"/>
        </a:accent3>
        <a:accent4>
          <a:srgbClr val="000056"/>
        </a:accent4>
        <a:accent5>
          <a:srgbClr val="ACD1D9"/>
        </a:accent5>
        <a:accent6>
          <a:srgbClr val="555555"/>
        </a:accent6>
        <a:hlink>
          <a:srgbClr val="00CCFF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sticc 12">
        <a:dk1>
          <a:srgbClr val="000066"/>
        </a:dk1>
        <a:lt1>
          <a:srgbClr val="FFFFFF"/>
        </a:lt1>
        <a:dk2>
          <a:srgbClr val="333399"/>
        </a:dk2>
        <a:lt2>
          <a:srgbClr val="1C1C1C"/>
        </a:lt2>
        <a:accent1>
          <a:srgbClr val="2AA9BA"/>
        </a:accent1>
        <a:accent2>
          <a:srgbClr val="5F5F5F"/>
        </a:accent2>
        <a:accent3>
          <a:srgbClr val="FFFFFF"/>
        </a:accent3>
        <a:accent4>
          <a:srgbClr val="000056"/>
        </a:accent4>
        <a:accent5>
          <a:srgbClr val="ACD1D9"/>
        </a:accent5>
        <a:accent6>
          <a:srgbClr val="555555"/>
        </a:accent6>
        <a:hlink>
          <a:srgbClr val="00CCFF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labsticc">
  <a:themeElements>
    <a:clrScheme name="labsticc 12">
      <a:dk1>
        <a:srgbClr val="000066"/>
      </a:dk1>
      <a:lt1>
        <a:srgbClr val="FFFFFF"/>
      </a:lt1>
      <a:dk2>
        <a:srgbClr val="333399"/>
      </a:dk2>
      <a:lt2>
        <a:srgbClr val="1C1C1C"/>
      </a:lt2>
      <a:accent1>
        <a:srgbClr val="2AA9BA"/>
      </a:accent1>
      <a:accent2>
        <a:srgbClr val="5F5F5F"/>
      </a:accent2>
      <a:accent3>
        <a:srgbClr val="FFFFFF"/>
      </a:accent3>
      <a:accent4>
        <a:srgbClr val="000056"/>
      </a:accent4>
      <a:accent5>
        <a:srgbClr val="ACD1D9"/>
      </a:accent5>
      <a:accent6>
        <a:srgbClr val="555555"/>
      </a:accent6>
      <a:hlink>
        <a:srgbClr val="00CCFF"/>
      </a:hlink>
      <a:folHlink>
        <a:srgbClr val="000099"/>
      </a:folHlink>
    </a:clrScheme>
    <a:fontScheme name="labsticc">
      <a:majorFont>
        <a:latin typeface="Levenim MT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BE0E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BE0E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labsticc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bsticc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bsticc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sticc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sticc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sticc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sticc 7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A1A1A1"/>
        </a:accent6>
        <a:hlink>
          <a:srgbClr val="00CCFF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sticc 8">
        <a:dk1>
          <a:srgbClr val="000066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B2B2B2"/>
        </a:accent2>
        <a:accent3>
          <a:srgbClr val="FFFFFF"/>
        </a:accent3>
        <a:accent4>
          <a:srgbClr val="000056"/>
        </a:accent4>
        <a:accent5>
          <a:srgbClr val="AAEFD1"/>
        </a:accent5>
        <a:accent6>
          <a:srgbClr val="A1A1A1"/>
        </a:accent6>
        <a:hlink>
          <a:srgbClr val="00CCFF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sticc 9">
        <a:dk1>
          <a:srgbClr val="000066"/>
        </a:dk1>
        <a:lt1>
          <a:srgbClr val="FFFFFF"/>
        </a:lt1>
        <a:dk2>
          <a:srgbClr val="333399"/>
        </a:dk2>
        <a:lt2>
          <a:srgbClr val="1C1C1C"/>
        </a:lt2>
        <a:accent1>
          <a:srgbClr val="2AA9BA"/>
        </a:accent1>
        <a:accent2>
          <a:srgbClr val="B2B2B2"/>
        </a:accent2>
        <a:accent3>
          <a:srgbClr val="FFFFFF"/>
        </a:accent3>
        <a:accent4>
          <a:srgbClr val="000056"/>
        </a:accent4>
        <a:accent5>
          <a:srgbClr val="ACD1D9"/>
        </a:accent5>
        <a:accent6>
          <a:srgbClr val="A1A1A1"/>
        </a:accent6>
        <a:hlink>
          <a:srgbClr val="00CCFF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sticc 10">
        <a:dk1>
          <a:srgbClr val="000066"/>
        </a:dk1>
        <a:lt1>
          <a:srgbClr val="DDDDDD"/>
        </a:lt1>
        <a:dk2>
          <a:srgbClr val="333399"/>
        </a:dk2>
        <a:lt2>
          <a:srgbClr val="1C1C1C"/>
        </a:lt2>
        <a:accent1>
          <a:srgbClr val="2AA9BA"/>
        </a:accent1>
        <a:accent2>
          <a:srgbClr val="B2B2B2"/>
        </a:accent2>
        <a:accent3>
          <a:srgbClr val="EBEBEB"/>
        </a:accent3>
        <a:accent4>
          <a:srgbClr val="000056"/>
        </a:accent4>
        <a:accent5>
          <a:srgbClr val="ACD1D9"/>
        </a:accent5>
        <a:accent6>
          <a:srgbClr val="A1A1A1"/>
        </a:accent6>
        <a:hlink>
          <a:srgbClr val="00CCFF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sticc 11">
        <a:dk1>
          <a:srgbClr val="000066"/>
        </a:dk1>
        <a:lt1>
          <a:srgbClr val="DDDDDD"/>
        </a:lt1>
        <a:dk2>
          <a:srgbClr val="333399"/>
        </a:dk2>
        <a:lt2>
          <a:srgbClr val="1C1C1C"/>
        </a:lt2>
        <a:accent1>
          <a:srgbClr val="2AA9BA"/>
        </a:accent1>
        <a:accent2>
          <a:srgbClr val="5F5F5F"/>
        </a:accent2>
        <a:accent3>
          <a:srgbClr val="EBEBEB"/>
        </a:accent3>
        <a:accent4>
          <a:srgbClr val="000056"/>
        </a:accent4>
        <a:accent5>
          <a:srgbClr val="ACD1D9"/>
        </a:accent5>
        <a:accent6>
          <a:srgbClr val="555555"/>
        </a:accent6>
        <a:hlink>
          <a:srgbClr val="00CCFF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sticc 12">
        <a:dk1>
          <a:srgbClr val="000066"/>
        </a:dk1>
        <a:lt1>
          <a:srgbClr val="FFFFFF"/>
        </a:lt1>
        <a:dk2>
          <a:srgbClr val="333399"/>
        </a:dk2>
        <a:lt2>
          <a:srgbClr val="1C1C1C"/>
        </a:lt2>
        <a:accent1>
          <a:srgbClr val="2AA9BA"/>
        </a:accent1>
        <a:accent2>
          <a:srgbClr val="5F5F5F"/>
        </a:accent2>
        <a:accent3>
          <a:srgbClr val="FFFFFF"/>
        </a:accent3>
        <a:accent4>
          <a:srgbClr val="000056"/>
        </a:accent4>
        <a:accent5>
          <a:srgbClr val="ACD1D9"/>
        </a:accent5>
        <a:accent6>
          <a:srgbClr val="555555"/>
        </a:accent6>
        <a:hlink>
          <a:srgbClr val="00CCFF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B505F0AAF8854BA7D2674B04F786C6" ma:contentTypeVersion="6" ma:contentTypeDescription="Create a new document." ma:contentTypeScope="" ma:versionID="0a9a67665d95953682270a56ef237d6d">
  <xsd:schema xmlns:xsd="http://www.w3.org/2001/XMLSchema" xmlns:xs="http://www.w3.org/2001/XMLSchema" xmlns:p="http://schemas.microsoft.com/office/2006/metadata/properties" xmlns:ns1="http://schemas.microsoft.com/sharepoint/v3" xmlns:ns2="f56811fa-b606-4f2e-bb30-f06042c05933" targetNamespace="http://schemas.microsoft.com/office/2006/metadata/properties" ma:root="true" ma:fieldsID="4a65544b1edf5d5962745fcf9921f865" ns1:_="" ns2:_="">
    <xsd:import namespace="http://schemas.microsoft.com/sharepoint/v3"/>
    <xsd:import namespace="f56811fa-b606-4f2e-bb30-f06042c0593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6811fa-b606-4f2e-bb30-f06042c0593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7AA8DE6-0279-4569-8188-9BE625AE6540}"/>
</file>

<file path=customXml/itemProps2.xml><?xml version="1.0" encoding="utf-8"?>
<ds:datastoreItem xmlns:ds="http://schemas.openxmlformats.org/officeDocument/2006/customXml" ds:itemID="{041B6FD1-0D09-4369-8C96-56B6C810397E}"/>
</file>

<file path=customXml/itemProps3.xml><?xml version="1.0" encoding="utf-8"?>
<ds:datastoreItem xmlns:ds="http://schemas.openxmlformats.org/officeDocument/2006/customXml" ds:itemID="{0EC4DE87-F4FC-4311-B5EA-AF76470B07E9}"/>
</file>

<file path=docProps/app.xml><?xml version="1.0" encoding="utf-8"?>
<Properties xmlns="http://schemas.openxmlformats.org/officeDocument/2006/extended-properties" xmlns:vt="http://schemas.openxmlformats.org/officeDocument/2006/docPropsVTypes">
  <TotalTime>4710</TotalTime>
  <Words>895</Words>
  <Application>Microsoft Office PowerPoint</Application>
  <PresentationFormat>Affichage à l'écran (16:9)</PresentationFormat>
  <Paragraphs>210</Paragraphs>
  <Slides>21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7</vt:i4>
      </vt:variant>
      <vt:variant>
        <vt:lpstr>Titres des diapositives</vt:lpstr>
      </vt:variant>
      <vt:variant>
        <vt:i4>21</vt:i4>
      </vt:variant>
    </vt:vector>
  </HeadingPairs>
  <TitlesOfParts>
    <vt:vector size="37" baseType="lpstr">
      <vt:lpstr>Arial</vt:lpstr>
      <vt:lpstr>Calibri</vt:lpstr>
      <vt:lpstr>Cambria</vt:lpstr>
      <vt:lpstr>Cambria Math</vt:lpstr>
      <vt:lpstr>Courier New</vt:lpstr>
      <vt:lpstr>Levenim MT</vt:lpstr>
      <vt:lpstr>Lucida Bright</vt:lpstr>
      <vt:lpstr>Tahoma</vt:lpstr>
      <vt:lpstr>Wingdings</vt:lpstr>
      <vt:lpstr>Thème Office</vt:lpstr>
      <vt:lpstr>labsticc</vt:lpstr>
      <vt:lpstr>1_labsticc</vt:lpstr>
      <vt:lpstr>2_labsticc</vt:lpstr>
      <vt:lpstr>3_labsticc</vt:lpstr>
      <vt:lpstr>4_labsticc</vt:lpstr>
      <vt:lpstr>5_labsticc</vt:lpstr>
      <vt:lpstr>SMD Compatible Ku-Band LTCC Circulators</vt:lpstr>
      <vt:lpstr>Outline</vt:lpstr>
      <vt:lpstr>Background &amp; Motivations</vt:lpstr>
      <vt:lpstr>Background &amp; Motivations</vt:lpstr>
      <vt:lpstr>Manufacturing Technology</vt:lpstr>
      <vt:lpstr>Manufacturing Technology</vt:lpstr>
      <vt:lpstr>Circulator Design</vt:lpstr>
      <vt:lpstr>Circulator Design – Methodology &amp; Materials</vt:lpstr>
      <vt:lpstr>Circulator Design – Simulation setup</vt:lpstr>
      <vt:lpstr>Circulator Design – Y-junction Circulator sizing</vt:lpstr>
      <vt:lpstr>Circulator Design – SMD transition design</vt:lpstr>
      <vt:lpstr>Circulator Design – SMD transition design</vt:lpstr>
      <vt:lpstr>Circulator Design – Complete SMD circulator</vt:lpstr>
      <vt:lpstr>Manufacturing</vt:lpstr>
      <vt:lpstr>Soldering</vt:lpstr>
      <vt:lpstr>Measurements – Setup</vt:lpstr>
      <vt:lpstr>Measurements – Garnet circulator</vt:lpstr>
      <vt:lpstr>Measurements – Spinel circulator</vt:lpstr>
      <vt:lpstr>Conclusion</vt:lpstr>
      <vt:lpstr>Références</vt:lpstr>
      <vt:lpstr>Thank you for your attention! What are your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Marc Sevaux</dc:creator>
  <cp:lastModifiedBy>Norbert PARKER</cp:lastModifiedBy>
  <cp:revision>634</cp:revision>
  <dcterms:created xsi:type="dcterms:W3CDTF">2023-03-03T13:18:46Z</dcterms:created>
  <dcterms:modified xsi:type="dcterms:W3CDTF">2024-10-14T22:31:21Z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0x010100A3B505F0AAF8854BA7D2674B04F786C6</vt:lpwstr>
  </property>
</Properties>
</file>